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2" r:id="rId1"/>
  </p:sldMasterIdLst>
  <p:sldIdLst>
    <p:sldId id="281"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56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ar-IQ"/>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ar-SA" smtClean="0"/>
              <a:t>انقر لتحرير نمط العنوان الرئيسي</a:t>
            </a:r>
            <a:endParaRPr lang="en-US"/>
          </a:p>
        </p:txBody>
      </p:sp>
      <p:sp>
        <p:nvSpPr>
          <p:cNvPr id="7" name="Rectangle 6"/>
          <p:cNvSpPr>
            <a:spLocks noGrp="1" noChangeArrowheads="1"/>
          </p:cNvSpPr>
          <p:nvPr>
            <p:ph type="dt" sz="quarter" idx="10"/>
          </p:nvPr>
        </p:nvSpPr>
        <p:spPr/>
        <p:txBody>
          <a:bodyPr/>
          <a:lstStyle>
            <a:lvl1pPr>
              <a:defRPr/>
            </a:lvl1pPr>
          </a:lstStyle>
          <a:p>
            <a:fld id="{1B8ABB09-4A1D-463E-8065-109CC2B7EFAA}" type="datetimeFigureOut">
              <a:rPr lang="ar-SA" smtClean="0"/>
              <a:t>05/07/1440</a:t>
            </a:fld>
            <a:endParaRPr lang="ar-SA"/>
          </a:p>
        </p:txBody>
      </p:sp>
      <p:sp>
        <p:nvSpPr>
          <p:cNvPr id="8" name="Rectangle 7"/>
          <p:cNvSpPr>
            <a:spLocks noGrp="1" noChangeArrowheads="1"/>
          </p:cNvSpPr>
          <p:nvPr>
            <p:ph type="ftr" sz="quarter" idx="11"/>
          </p:nvPr>
        </p:nvSpPr>
        <p:spPr/>
        <p:txBody>
          <a:bodyPr/>
          <a:lstStyle>
            <a:lvl1pPr>
              <a:defRPr/>
            </a:lvl1pPr>
          </a:lstStyle>
          <a:p>
            <a:endParaRPr lang="ar-SA"/>
          </a:p>
        </p:txBody>
      </p:sp>
      <p:sp>
        <p:nvSpPr>
          <p:cNvPr id="9" name="Rectangle 8"/>
          <p:cNvSpPr>
            <a:spLocks noGrp="1" noChangeArrowheads="1"/>
          </p:cNvSpPr>
          <p:nvPr>
            <p:ph type="sldNum" sz="quarter" idx="12"/>
          </p:nvPr>
        </p:nvSpPr>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122785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7"/>
          <p:cNvSpPr>
            <a:spLocks noGrp="1" noChangeArrowheads="1"/>
          </p:cNvSpPr>
          <p:nvPr>
            <p:ph type="dt" sz="half" idx="10"/>
          </p:nvPr>
        </p:nvSpPr>
        <p:spPr>
          <a:ln/>
        </p:spPr>
        <p:txBody>
          <a:bodyPr/>
          <a:lstStyle>
            <a:lvl1pPr>
              <a:defRPr/>
            </a:lvl1pPr>
          </a:lstStyle>
          <a:p>
            <a:fld id="{1B8ABB09-4A1D-463E-8065-109CC2B7EFAA}" type="datetimeFigureOut">
              <a:rPr lang="ar-SA" smtClean="0"/>
              <a:t>05/07/1440</a:t>
            </a:fld>
            <a:endParaRPr lang="ar-SA"/>
          </a:p>
        </p:txBody>
      </p:sp>
      <p:sp>
        <p:nvSpPr>
          <p:cNvPr id="5" name="Rectangle 8"/>
          <p:cNvSpPr>
            <a:spLocks noGrp="1" noChangeArrowheads="1"/>
          </p:cNvSpPr>
          <p:nvPr>
            <p:ph type="ftr" sz="quarter" idx="11"/>
          </p:nvPr>
        </p:nvSpPr>
        <p:spPr>
          <a:ln/>
        </p:spPr>
        <p:txBody>
          <a:bodyPr/>
          <a:lstStyle>
            <a:lvl1pPr>
              <a:defRPr/>
            </a:lvl1pPr>
          </a:lstStyle>
          <a:p>
            <a:endParaRPr lang="ar-SA"/>
          </a:p>
        </p:txBody>
      </p:sp>
      <p:sp>
        <p:nvSpPr>
          <p:cNvPr id="6" name="Rectangle 9"/>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89702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21362"/>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21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7"/>
          <p:cNvSpPr>
            <a:spLocks noGrp="1" noChangeArrowheads="1"/>
          </p:cNvSpPr>
          <p:nvPr>
            <p:ph type="dt" sz="half" idx="10"/>
          </p:nvPr>
        </p:nvSpPr>
        <p:spPr>
          <a:ln/>
        </p:spPr>
        <p:txBody>
          <a:bodyPr/>
          <a:lstStyle>
            <a:lvl1pPr>
              <a:defRPr/>
            </a:lvl1pPr>
          </a:lstStyle>
          <a:p>
            <a:fld id="{1B8ABB09-4A1D-463E-8065-109CC2B7EFAA}" type="datetimeFigureOut">
              <a:rPr lang="ar-SA" smtClean="0"/>
              <a:t>05/07/1440</a:t>
            </a:fld>
            <a:endParaRPr lang="ar-SA"/>
          </a:p>
        </p:txBody>
      </p:sp>
      <p:sp>
        <p:nvSpPr>
          <p:cNvPr id="5" name="Rectangle 8"/>
          <p:cNvSpPr>
            <a:spLocks noGrp="1" noChangeArrowheads="1"/>
          </p:cNvSpPr>
          <p:nvPr>
            <p:ph type="ftr" sz="quarter" idx="11"/>
          </p:nvPr>
        </p:nvSpPr>
        <p:spPr>
          <a:ln/>
        </p:spPr>
        <p:txBody>
          <a:bodyPr/>
          <a:lstStyle>
            <a:lvl1pPr>
              <a:defRPr/>
            </a:lvl1pPr>
          </a:lstStyle>
          <a:p>
            <a:endParaRPr lang="ar-SA"/>
          </a:p>
        </p:txBody>
      </p:sp>
      <p:sp>
        <p:nvSpPr>
          <p:cNvPr id="6" name="Rectangle 9"/>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822493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sz="half" idx="1"/>
          </p:nvPr>
        </p:nvSpPr>
        <p:spPr>
          <a:xfrm>
            <a:off x="457200" y="1600200"/>
            <a:ext cx="4038600" cy="4495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495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99970F4A-B036-45FD-910B-73BA1A8A21CF}" type="slidenum">
              <a:rPr lang="en-US" smtClean="0"/>
              <a:pPr>
                <a:defRPr/>
              </a:pPr>
              <a:t>‹#›</a:t>
            </a:fld>
            <a:endParaRPr lang="en-US"/>
          </a:p>
        </p:txBody>
      </p:sp>
    </p:spTree>
    <p:extLst>
      <p:ext uri="{BB962C8B-B14F-4D97-AF65-F5344CB8AC3E}">
        <p14:creationId xmlns:p14="http://schemas.microsoft.com/office/powerpoint/2010/main" val="3480270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IQ"/>
          </a:p>
        </p:txBody>
      </p:sp>
      <p:sp>
        <p:nvSpPr>
          <p:cNvPr id="3" name="عنصر نائب للجدول 2"/>
          <p:cNvSpPr>
            <a:spLocks noGrp="1"/>
          </p:cNvSpPr>
          <p:nvPr>
            <p:ph type="tbl" idx="1"/>
          </p:nvPr>
        </p:nvSpPr>
        <p:spPr>
          <a:xfrm>
            <a:off x="457200" y="1600200"/>
            <a:ext cx="8229600" cy="4495800"/>
          </a:xfrm>
        </p:spPr>
        <p:txBody>
          <a:bodyPr/>
          <a:lstStyle/>
          <a:p>
            <a:pPr lvl="0"/>
            <a:r>
              <a:rPr lang="ar-SA" noProof="0" smtClean="0"/>
              <a:t>انقر فوق الأيقونة لإضافة جدول</a:t>
            </a:r>
            <a:endParaRPr lang="ar-IQ"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07FD825-B9CE-46DE-A2FA-0BFF07119177}" type="slidenum">
              <a:rPr lang="en-US" smtClean="0"/>
              <a:pPr>
                <a:defRPr/>
              </a:pPr>
              <a:t>‹#›</a:t>
            </a:fld>
            <a:endParaRPr lang="en-US"/>
          </a:p>
        </p:txBody>
      </p:sp>
    </p:spTree>
    <p:extLst>
      <p:ext uri="{BB962C8B-B14F-4D97-AF65-F5344CB8AC3E}">
        <p14:creationId xmlns:p14="http://schemas.microsoft.com/office/powerpoint/2010/main" val="2133326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7"/>
          <p:cNvSpPr>
            <a:spLocks noGrp="1" noChangeArrowheads="1"/>
          </p:cNvSpPr>
          <p:nvPr>
            <p:ph type="dt" sz="half" idx="10"/>
          </p:nvPr>
        </p:nvSpPr>
        <p:spPr>
          <a:ln/>
        </p:spPr>
        <p:txBody>
          <a:bodyPr/>
          <a:lstStyle>
            <a:lvl1pPr>
              <a:defRPr/>
            </a:lvl1pPr>
          </a:lstStyle>
          <a:p>
            <a:fld id="{1B8ABB09-4A1D-463E-8065-109CC2B7EFAA}" type="datetimeFigureOut">
              <a:rPr lang="ar-SA" smtClean="0"/>
              <a:t>05/07/1440</a:t>
            </a:fld>
            <a:endParaRPr lang="ar-SA"/>
          </a:p>
        </p:txBody>
      </p:sp>
      <p:sp>
        <p:nvSpPr>
          <p:cNvPr id="5" name="Rectangle 8"/>
          <p:cNvSpPr>
            <a:spLocks noGrp="1" noChangeArrowheads="1"/>
          </p:cNvSpPr>
          <p:nvPr>
            <p:ph type="ftr" sz="quarter" idx="11"/>
          </p:nvPr>
        </p:nvSpPr>
        <p:spPr>
          <a:ln/>
        </p:spPr>
        <p:txBody>
          <a:bodyPr/>
          <a:lstStyle>
            <a:lvl1pPr>
              <a:defRPr/>
            </a:lvl1pPr>
          </a:lstStyle>
          <a:p>
            <a:endParaRPr lang="ar-SA"/>
          </a:p>
        </p:txBody>
      </p:sp>
      <p:sp>
        <p:nvSpPr>
          <p:cNvPr id="6" name="Rectangle 9"/>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71369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7"/>
          <p:cNvSpPr>
            <a:spLocks noGrp="1" noChangeArrowheads="1"/>
          </p:cNvSpPr>
          <p:nvPr>
            <p:ph type="dt" sz="half" idx="10"/>
          </p:nvPr>
        </p:nvSpPr>
        <p:spPr>
          <a:ln/>
        </p:spPr>
        <p:txBody>
          <a:bodyPr/>
          <a:lstStyle>
            <a:lvl1pPr>
              <a:defRPr/>
            </a:lvl1pPr>
          </a:lstStyle>
          <a:p>
            <a:fld id="{1B8ABB09-4A1D-463E-8065-109CC2B7EFAA}" type="datetimeFigureOut">
              <a:rPr lang="ar-SA" smtClean="0"/>
              <a:t>05/07/1440</a:t>
            </a:fld>
            <a:endParaRPr lang="ar-SA"/>
          </a:p>
        </p:txBody>
      </p:sp>
      <p:sp>
        <p:nvSpPr>
          <p:cNvPr id="5" name="Rectangle 8"/>
          <p:cNvSpPr>
            <a:spLocks noGrp="1" noChangeArrowheads="1"/>
          </p:cNvSpPr>
          <p:nvPr>
            <p:ph type="ftr" sz="quarter" idx="11"/>
          </p:nvPr>
        </p:nvSpPr>
        <p:spPr>
          <a:ln/>
        </p:spPr>
        <p:txBody>
          <a:bodyPr/>
          <a:lstStyle>
            <a:lvl1pPr>
              <a:defRPr/>
            </a:lvl1pPr>
          </a:lstStyle>
          <a:p>
            <a:endParaRPr lang="ar-SA"/>
          </a:p>
        </p:txBody>
      </p:sp>
      <p:sp>
        <p:nvSpPr>
          <p:cNvPr id="6" name="Rectangle 9"/>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84820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7"/>
          <p:cNvSpPr>
            <a:spLocks noGrp="1" noChangeArrowheads="1"/>
          </p:cNvSpPr>
          <p:nvPr>
            <p:ph type="dt" sz="half" idx="10"/>
          </p:nvPr>
        </p:nvSpPr>
        <p:spPr>
          <a:ln/>
        </p:spPr>
        <p:txBody>
          <a:bodyPr/>
          <a:lstStyle>
            <a:lvl1pPr>
              <a:defRPr/>
            </a:lvl1pPr>
          </a:lstStyle>
          <a:p>
            <a:fld id="{1B8ABB09-4A1D-463E-8065-109CC2B7EFAA}" type="datetimeFigureOut">
              <a:rPr lang="ar-SA" smtClean="0"/>
              <a:t>05/07/1440</a:t>
            </a:fld>
            <a:endParaRPr lang="ar-SA"/>
          </a:p>
        </p:txBody>
      </p:sp>
      <p:sp>
        <p:nvSpPr>
          <p:cNvPr id="6" name="Rectangle 8"/>
          <p:cNvSpPr>
            <a:spLocks noGrp="1" noChangeArrowheads="1"/>
          </p:cNvSpPr>
          <p:nvPr>
            <p:ph type="ftr" sz="quarter" idx="11"/>
          </p:nvPr>
        </p:nvSpPr>
        <p:spPr>
          <a:ln/>
        </p:spPr>
        <p:txBody>
          <a:bodyPr/>
          <a:lstStyle>
            <a:lvl1pPr>
              <a:defRPr/>
            </a:lvl1pPr>
          </a:lstStyle>
          <a:p>
            <a:endParaRPr lang="ar-SA"/>
          </a:p>
        </p:txBody>
      </p:sp>
      <p:sp>
        <p:nvSpPr>
          <p:cNvPr id="7" name="Rectangle 9"/>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83684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Rectangle 7"/>
          <p:cNvSpPr>
            <a:spLocks noGrp="1" noChangeArrowheads="1"/>
          </p:cNvSpPr>
          <p:nvPr>
            <p:ph type="dt" sz="half" idx="10"/>
          </p:nvPr>
        </p:nvSpPr>
        <p:spPr>
          <a:ln/>
        </p:spPr>
        <p:txBody>
          <a:bodyPr/>
          <a:lstStyle>
            <a:lvl1pPr>
              <a:defRPr/>
            </a:lvl1pPr>
          </a:lstStyle>
          <a:p>
            <a:fld id="{1B8ABB09-4A1D-463E-8065-109CC2B7EFAA}" type="datetimeFigureOut">
              <a:rPr lang="ar-SA" smtClean="0"/>
              <a:t>05/07/1440</a:t>
            </a:fld>
            <a:endParaRPr lang="ar-SA"/>
          </a:p>
        </p:txBody>
      </p:sp>
      <p:sp>
        <p:nvSpPr>
          <p:cNvPr id="8" name="Rectangle 8"/>
          <p:cNvSpPr>
            <a:spLocks noGrp="1" noChangeArrowheads="1"/>
          </p:cNvSpPr>
          <p:nvPr>
            <p:ph type="ftr" sz="quarter" idx="11"/>
          </p:nvPr>
        </p:nvSpPr>
        <p:spPr>
          <a:ln/>
        </p:spPr>
        <p:txBody>
          <a:bodyPr/>
          <a:lstStyle>
            <a:lvl1pPr>
              <a:defRPr/>
            </a:lvl1pPr>
          </a:lstStyle>
          <a:p>
            <a:endParaRPr lang="ar-SA"/>
          </a:p>
        </p:txBody>
      </p:sp>
      <p:sp>
        <p:nvSpPr>
          <p:cNvPr id="9" name="Rectangle 9"/>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344539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Rectangle 7"/>
          <p:cNvSpPr>
            <a:spLocks noGrp="1" noChangeArrowheads="1"/>
          </p:cNvSpPr>
          <p:nvPr>
            <p:ph type="dt" sz="half" idx="10"/>
          </p:nvPr>
        </p:nvSpPr>
        <p:spPr>
          <a:ln/>
        </p:spPr>
        <p:txBody>
          <a:bodyPr/>
          <a:lstStyle>
            <a:lvl1pPr>
              <a:defRPr/>
            </a:lvl1pPr>
          </a:lstStyle>
          <a:p>
            <a:fld id="{1B8ABB09-4A1D-463E-8065-109CC2B7EFAA}" type="datetimeFigureOut">
              <a:rPr lang="ar-SA" smtClean="0"/>
              <a:t>05/07/1440</a:t>
            </a:fld>
            <a:endParaRPr lang="ar-SA"/>
          </a:p>
        </p:txBody>
      </p:sp>
      <p:sp>
        <p:nvSpPr>
          <p:cNvPr id="4" name="Rectangle 8"/>
          <p:cNvSpPr>
            <a:spLocks noGrp="1" noChangeArrowheads="1"/>
          </p:cNvSpPr>
          <p:nvPr>
            <p:ph type="ftr" sz="quarter" idx="11"/>
          </p:nvPr>
        </p:nvSpPr>
        <p:spPr>
          <a:ln/>
        </p:spPr>
        <p:txBody>
          <a:bodyPr/>
          <a:lstStyle>
            <a:lvl1pPr>
              <a:defRPr/>
            </a:lvl1pPr>
          </a:lstStyle>
          <a:p>
            <a:endParaRPr lang="ar-SA"/>
          </a:p>
        </p:txBody>
      </p:sp>
      <p:sp>
        <p:nvSpPr>
          <p:cNvPr id="5" name="Rectangle 9"/>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95789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fld id="{1B8ABB09-4A1D-463E-8065-109CC2B7EFAA}" type="datetimeFigureOut">
              <a:rPr lang="ar-SA" smtClean="0"/>
              <a:t>05/07/1440</a:t>
            </a:fld>
            <a:endParaRPr lang="ar-SA"/>
          </a:p>
        </p:txBody>
      </p:sp>
      <p:sp>
        <p:nvSpPr>
          <p:cNvPr id="3" name="Rectangle 8"/>
          <p:cNvSpPr>
            <a:spLocks noGrp="1" noChangeArrowheads="1"/>
          </p:cNvSpPr>
          <p:nvPr>
            <p:ph type="ftr" sz="quarter" idx="11"/>
          </p:nvPr>
        </p:nvSpPr>
        <p:spPr>
          <a:ln/>
        </p:spPr>
        <p:txBody>
          <a:bodyPr/>
          <a:lstStyle>
            <a:lvl1pPr>
              <a:defRPr/>
            </a:lvl1pPr>
          </a:lstStyle>
          <a:p>
            <a:endParaRPr lang="ar-SA"/>
          </a:p>
        </p:txBody>
      </p:sp>
      <p:sp>
        <p:nvSpPr>
          <p:cNvPr id="4" name="Rectangle 9"/>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839434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7"/>
          <p:cNvSpPr>
            <a:spLocks noGrp="1" noChangeArrowheads="1"/>
          </p:cNvSpPr>
          <p:nvPr>
            <p:ph type="dt" sz="half" idx="10"/>
          </p:nvPr>
        </p:nvSpPr>
        <p:spPr>
          <a:ln/>
        </p:spPr>
        <p:txBody>
          <a:bodyPr/>
          <a:lstStyle>
            <a:lvl1pPr>
              <a:defRPr/>
            </a:lvl1pPr>
          </a:lstStyle>
          <a:p>
            <a:fld id="{1B8ABB09-4A1D-463E-8065-109CC2B7EFAA}" type="datetimeFigureOut">
              <a:rPr lang="ar-SA" smtClean="0"/>
              <a:t>05/07/1440</a:t>
            </a:fld>
            <a:endParaRPr lang="ar-SA"/>
          </a:p>
        </p:txBody>
      </p:sp>
      <p:sp>
        <p:nvSpPr>
          <p:cNvPr id="6" name="Rectangle 8"/>
          <p:cNvSpPr>
            <a:spLocks noGrp="1" noChangeArrowheads="1"/>
          </p:cNvSpPr>
          <p:nvPr>
            <p:ph type="ftr" sz="quarter" idx="11"/>
          </p:nvPr>
        </p:nvSpPr>
        <p:spPr>
          <a:ln/>
        </p:spPr>
        <p:txBody>
          <a:bodyPr/>
          <a:lstStyle>
            <a:lvl1pPr>
              <a:defRPr/>
            </a:lvl1pPr>
          </a:lstStyle>
          <a:p>
            <a:endParaRPr lang="ar-SA"/>
          </a:p>
        </p:txBody>
      </p:sp>
      <p:sp>
        <p:nvSpPr>
          <p:cNvPr id="7" name="Rectangle 9"/>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579019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الأيقونة لإضافة صورة</a:t>
            </a:r>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7"/>
          <p:cNvSpPr>
            <a:spLocks noGrp="1" noChangeArrowheads="1"/>
          </p:cNvSpPr>
          <p:nvPr>
            <p:ph type="dt" sz="half" idx="10"/>
          </p:nvPr>
        </p:nvSpPr>
        <p:spPr>
          <a:ln/>
        </p:spPr>
        <p:txBody>
          <a:bodyPr/>
          <a:lstStyle>
            <a:lvl1pPr>
              <a:defRPr/>
            </a:lvl1pPr>
          </a:lstStyle>
          <a:p>
            <a:fld id="{1B8ABB09-4A1D-463E-8065-109CC2B7EFAA}" type="datetimeFigureOut">
              <a:rPr lang="ar-SA" smtClean="0"/>
              <a:t>05/07/1440</a:t>
            </a:fld>
            <a:endParaRPr lang="ar-SA"/>
          </a:p>
        </p:txBody>
      </p:sp>
      <p:sp>
        <p:nvSpPr>
          <p:cNvPr id="6" name="Rectangle 8"/>
          <p:cNvSpPr>
            <a:spLocks noGrp="1" noChangeArrowheads="1"/>
          </p:cNvSpPr>
          <p:nvPr>
            <p:ph type="ftr" sz="quarter" idx="11"/>
          </p:nvPr>
        </p:nvSpPr>
        <p:spPr>
          <a:ln/>
        </p:spPr>
        <p:txBody>
          <a:bodyPr/>
          <a:lstStyle>
            <a:lvl1pPr>
              <a:defRPr/>
            </a:lvl1pPr>
          </a:lstStyle>
          <a:p>
            <a:endParaRPr lang="ar-SA"/>
          </a:p>
        </p:txBody>
      </p:sp>
      <p:sp>
        <p:nvSpPr>
          <p:cNvPr id="7" name="Rectangle 9"/>
          <p:cNvSpPr>
            <a:spLocks noGrp="1" noChangeArrowheads="1"/>
          </p:cNvSpPr>
          <p:nvPr>
            <p:ph type="sldNum" sz="quarter" idx="12"/>
          </p:nvPr>
        </p:nvSpPr>
        <p:spPr>
          <a:ln/>
        </p:spPr>
        <p:txBody>
          <a:bodyPr/>
          <a:lstStyle>
            <a:lvl1pPr>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836372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ar-IQ"/>
            </a:p>
          </p:txBody>
        </p:sp>
        <p:sp>
          <p:nvSpPr>
            <p:cNvPr id="1033"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grpSp>
      <p:sp>
        <p:nvSpPr>
          <p:cNvPr id="410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fld id="{1B8ABB09-4A1D-463E-8065-109CC2B7EFAA}" type="datetimeFigureOut">
              <a:rPr lang="ar-SA" smtClean="0"/>
              <a:t>05/07/1440</a:t>
            </a:fld>
            <a:endParaRPr lang="ar-SA"/>
          </a:p>
        </p:txBody>
      </p:sp>
      <p:sp>
        <p:nvSpPr>
          <p:cNvPr id="410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ar-SA"/>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0B34F065-1154-456A-91E3-76DE8E75E17B}" type="slidenum">
              <a:rPr lang="ar-SA" smtClean="0"/>
              <a:t>‹#›</a:t>
            </a:fld>
            <a:endParaRPr lang="ar-SA"/>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iming>
    <p:tnLst>
      <p:par>
        <p:cTn id="1" dur="indefinite" restart="never" nodeType="tmRoot"/>
      </p:par>
    </p:tnLst>
  </p:timing>
  <p:txStyles>
    <p:titleStyle>
      <a:lvl1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r" rtl="1" eaLnBrk="1" fontAlgn="base" hangingPunct="1">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r" rtl="1" eaLnBrk="1" fontAlgn="base" hangingPunct="1">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r" rtl="1"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r" rtl="1"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r" rtl="1"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r" rtl="1"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r" rtl="1"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r" rtl="1"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755576" y="2348880"/>
            <a:ext cx="7772400" cy="1736725"/>
          </a:xfrm>
        </p:spPr>
        <p:txBody>
          <a:bodyPr>
            <a:normAutofit fontScale="90000"/>
          </a:bodyPr>
          <a:lstStyle/>
          <a:p>
            <a:pPr eaLnBrk="1" hangingPunct="1">
              <a:defRPr/>
            </a:pPr>
            <a:r>
              <a:rPr lang="en-US" dirty="0"/>
              <a:t>Estrous Synchronization</a:t>
            </a:r>
            <a:br>
              <a:rPr lang="en-US" dirty="0"/>
            </a:br>
            <a:endParaRPr lang="en-US" dirty="0"/>
          </a:p>
        </p:txBody>
      </p:sp>
    </p:spTree>
    <p:extLst>
      <p:ext uri="{BB962C8B-B14F-4D97-AF65-F5344CB8AC3E}">
        <p14:creationId xmlns:p14="http://schemas.microsoft.com/office/powerpoint/2010/main" val="689701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9144000" cy="1143000"/>
          </a:xfrm>
        </p:spPr>
        <p:txBody>
          <a:bodyPr>
            <a:normAutofit fontScale="90000"/>
          </a:bodyPr>
          <a:lstStyle/>
          <a:p>
            <a:pPr eaLnBrk="1" hangingPunct="1">
              <a:defRPr/>
            </a:pPr>
            <a:r>
              <a:rPr lang="en-US" sz="4000" smtClean="0">
                <a:latin typeface="Comic Sans MS" pitchFamily="66" charset="0"/>
              </a:rPr>
              <a:t>Synchronization methods: </a:t>
            </a:r>
            <a:br>
              <a:rPr lang="en-US" sz="4000" smtClean="0">
                <a:latin typeface="Comic Sans MS" pitchFamily="66" charset="0"/>
              </a:rPr>
            </a:br>
            <a:r>
              <a:rPr lang="en-US" sz="4000" smtClean="0">
                <a:latin typeface="Comic Sans MS" pitchFamily="66" charset="0"/>
              </a:rPr>
              <a:t>drug trade names and effectiveness</a:t>
            </a:r>
          </a:p>
        </p:txBody>
      </p:sp>
      <p:graphicFrame>
        <p:nvGraphicFramePr>
          <p:cNvPr id="15394" name="Group 34"/>
          <p:cNvGraphicFramePr>
            <a:graphicFrameLocks noGrp="1"/>
          </p:cNvGraphicFramePr>
          <p:nvPr>
            <p:ph type="tbl" idx="1"/>
          </p:nvPr>
        </p:nvGraphicFramePr>
        <p:xfrm>
          <a:off x="0" y="1600200"/>
          <a:ext cx="9144000" cy="4262481"/>
        </p:xfrm>
        <a:graphic>
          <a:graphicData uri="http://schemas.openxmlformats.org/drawingml/2006/table">
            <a:tbl>
              <a:tblPr/>
              <a:tblGrid>
                <a:gridCol w="2514600"/>
                <a:gridCol w="2209800"/>
                <a:gridCol w="4419600"/>
              </a:tblGrid>
              <a:tr h="99034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Method</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Trade name</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Female “type” for drug effectiveness</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387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Prostaglandins</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Lutalyse*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Estrumate*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Prostamate*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Equimate</a:t>
                      </a:r>
                      <a:r>
                        <a:rPr kumimoji="0" lang="en-US" sz="24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rPr>
                        <a:t>∞</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*Cycling cows or heifers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rPr>
                        <a:t>∞</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Cycling mares</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821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Progestins</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MGA*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CIDR*</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Regumate</a:t>
                      </a:r>
                      <a:r>
                        <a:rPr kumimoji="0" lang="en-US" sz="24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rPr>
                        <a:t>∞</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*Cycling cows or heifers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*Anestrous cows or heifers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rPr>
                        <a:t>∞</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Mares</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9" name="Text Box 35"/>
          <p:cNvSpPr txBox="1">
            <a:spLocks noChangeArrowheads="1"/>
          </p:cNvSpPr>
          <p:nvPr/>
        </p:nvSpPr>
        <p:spPr bwMode="auto">
          <a:xfrm>
            <a:off x="685800" y="6096000"/>
            <a:ext cx="7772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l" rtl="0" eaLnBrk="0" fontAlgn="base" hangingPunct="0">
              <a:spcBef>
                <a:spcPct val="0"/>
              </a:spcBef>
              <a:spcAft>
                <a:spcPct val="0"/>
              </a:spcAft>
              <a:defRPr>
                <a:solidFill>
                  <a:schemeClr val="tx1"/>
                </a:solidFill>
                <a:latin typeface="Tahoma" pitchFamily="34" charset="0"/>
              </a:defRPr>
            </a:lvl6pPr>
            <a:lvl7pPr marL="2971800" indent="-228600" algn="l" rtl="0" eaLnBrk="0" fontAlgn="base" hangingPunct="0">
              <a:spcBef>
                <a:spcPct val="0"/>
              </a:spcBef>
              <a:spcAft>
                <a:spcPct val="0"/>
              </a:spcAft>
              <a:defRPr>
                <a:solidFill>
                  <a:schemeClr val="tx1"/>
                </a:solidFill>
                <a:latin typeface="Tahoma" pitchFamily="34" charset="0"/>
              </a:defRPr>
            </a:lvl7pPr>
            <a:lvl8pPr marL="3429000" indent="-228600" algn="l" rtl="0" eaLnBrk="0" fontAlgn="base" hangingPunct="0">
              <a:spcBef>
                <a:spcPct val="0"/>
              </a:spcBef>
              <a:spcAft>
                <a:spcPct val="0"/>
              </a:spcAft>
              <a:defRPr>
                <a:solidFill>
                  <a:schemeClr val="tx1"/>
                </a:solidFill>
                <a:latin typeface="Tahoma" pitchFamily="34" charset="0"/>
              </a:defRPr>
            </a:lvl8pPr>
            <a:lvl9pPr marL="3886200" indent="-228600" algn="l" rtl="0" eaLnBrk="0" fontAlgn="base" hangingPunct="0">
              <a:spcBef>
                <a:spcPct val="0"/>
              </a:spcBef>
              <a:spcAft>
                <a:spcPct val="0"/>
              </a:spcAft>
              <a:defRPr>
                <a:solidFill>
                  <a:schemeClr val="tx1"/>
                </a:solidFill>
                <a:latin typeface="Tahoma" pitchFamily="34" charset="0"/>
              </a:defRPr>
            </a:lvl9pPr>
          </a:lstStyle>
          <a:p>
            <a:pPr>
              <a:spcBef>
                <a:spcPct val="50000"/>
              </a:spcBef>
            </a:pPr>
            <a:r>
              <a:rPr lang="en-US" sz="2800"/>
              <a:t>* Cattle		</a:t>
            </a:r>
            <a:r>
              <a:rPr lang="en-US" sz="2800" baseline="30000"/>
              <a:t>∞</a:t>
            </a:r>
            <a:r>
              <a:rPr lang="en-US" sz="2800"/>
              <a:t>Equine</a:t>
            </a:r>
            <a:r>
              <a:rPr lang="en-US" sz="2800" baseline="30000"/>
              <a:t>		</a:t>
            </a:r>
            <a:r>
              <a:rPr lang="en-US" sz="2800"/>
              <a:t>^Swine</a:t>
            </a:r>
          </a:p>
        </p:txBody>
      </p:sp>
    </p:spTree>
    <p:extLst>
      <p:ext uri="{BB962C8B-B14F-4D97-AF65-F5344CB8AC3E}">
        <p14:creationId xmlns:p14="http://schemas.microsoft.com/office/powerpoint/2010/main" val="2685167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143000"/>
          </a:xfrm>
        </p:spPr>
        <p:txBody>
          <a:bodyPr>
            <a:normAutofit fontScale="90000"/>
          </a:bodyPr>
          <a:lstStyle/>
          <a:p>
            <a:pPr eaLnBrk="1" hangingPunct="1">
              <a:defRPr/>
            </a:pPr>
            <a:r>
              <a:rPr lang="en-US" sz="4000" smtClean="0">
                <a:latin typeface="Comic Sans MS" pitchFamily="66" charset="0"/>
              </a:rPr>
              <a:t>Synchronization methods:</a:t>
            </a:r>
            <a:br>
              <a:rPr lang="en-US" sz="4000" smtClean="0">
                <a:latin typeface="Comic Sans MS" pitchFamily="66" charset="0"/>
              </a:rPr>
            </a:br>
            <a:r>
              <a:rPr lang="en-US" sz="4000" smtClean="0">
                <a:latin typeface="Comic Sans MS" pitchFamily="66" charset="0"/>
              </a:rPr>
              <a:t>drug trade names and effectiveness</a:t>
            </a:r>
          </a:p>
        </p:txBody>
      </p:sp>
      <p:graphicFrame>
        <p:nvGraphicFramePr>
          <p:cNvPr id="17449" name="Group 41"/>
          <p:cNvGraphicFramePr>
            <a:graphicFrameLocks noGrp="1"/>
          </p:cNvGraphicFramePr>
          <p:nvPr>
            <p:ph type="tbl" idx="1"/>
          </p:nvPr>
        </p:nvGraphicFramePr>
        <p:xfrm>
          <a:off x="76200" y="1600200"/>
          <a:ext cx="9144000" cy="3987800"/>
        </p:xfrm>
        <a:graphic>
          <a:graphicData uri="http://schemas.openxmlformats.org/drawingml/2006/table">
            <a:tbl>
              <a:tblPr/>
              <a:tblGrid>
                <a:gridCol w="2514600"/>
                <a:gridCol w="2057400"/>
                <a:gridCol w="4572000"/>
              </a:tblGrid>
              <a:tr h="990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Method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Trade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Female “Type” for drug effectiveness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8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Gonadotropin Releasing Hormones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Cystorelin*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Fertagyl*</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Ovuplant</a:t>
                      </a:r>
                      <a:r>
                        <a:rPr kumimoji="0" lang="en-US" sz="24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*Postpartum cows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*Anestrous cows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rPr>
                        <a:t>∞</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Cycling mares</a:t>
                      </a:r>
                      <a:endParaRPr kumimoji="0" lang="en-US" sz="24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8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Placental</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Gonadotropins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PG600^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^Peri-pubertal gilts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33" name="Text Box 42"/>
          <p:cNvSpPr txBox="1">
            <a:spLocks noChangeArrowheads="1"/>
          </p:cNvSpPr>
          <p:nvPr/>
        </p:nvSpPr>
        <p:spPr bwMode="auto">
          <a:xfrm>
            <a:off x="685800" y="6002338"/>
            <a:ext cx="73914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l" rtl="0" eaLnBrk="0" fontAlgn="base" hangingPunct="0">
              <a:spcBef>
                <a:spcPct val="0"/>
              </a:spcBef>
              <a:spcAft>
                <a:spcPct val="0"/>
              </a:spcAft>
              <a:defRPr>
                <a:solidFill>
                  <a:schemeClr val="tx1"/>
                </a:solidFill>
                <a:latin typeface="Tahoma" pitchFamily="34" charset="0"/>
              </a:defRPr>
            </a:lvl6pPr>
            <a:lvl7pPr marL="2971800" indent="-228600" algn="l" rtl="0" eaLnBrk="0" fontAlgn="base" hangingPunct="0">
              <a:spcBef>
                <a:spcPct val="0"/>
              </a:spcBef>
              <a:spcAft>
                <a:spcPct val="0"/>
              </a:spcAft>
              <a:defRPr>
                <a:solidFill>
                  <a:schemeClr val="tx1"/>
                </a:solidFill>
                <a:latin typeface="Tahoma" pitchFamily="34" charset="0"/>
              </a:defRPr>
            </a:lvl7pPr>
            <a:lvl8pPr marL="3429000" indent="-228600" algn="l" rtl="0" eaLnBrk="0" fontAlgn="base" hangingPunct="0">
              <a:spcBef>
                <a:spcPct val="0"/>
              </a:spcBef>
              <a:spcAft>
                <a:spcPct val="0"/>
              </a:spcAft>
              <a:defRPr>
                <a:solidFill>
                  <a:schemeClr val="tx1"/>
                </a:solidFill>
                <a:latin typeface="Tahoma" pitchFamily="34" charset="0"/>
              </a:defRPr>
            </a:lvl8pPr>
            <a:lvl9pPr marL="3886200" indent="-228600" algn="l" rtl="0" eaLnBrk="0" fontAlgn="base" hangingPunct="0">
              <a:spcBef>
                <a:spcPct val="0"/>
              </a:spcBef>
              <a:spcAft>
                <a:spcPct val="0"/>
              </a:spcAft>
              <a:defRPr>
                <a:solidFill>
                  <a:schemeClr val="tx1"/>
                </a:solidFill>
                <a:latin typeface="Tahoma" pitchFamily="34" charset="0"/>
              </a:defRPr>
            </a:lvl9pPr>
          </a:lstStyle>
          <a:p>
            <a:pPr>
              <a:spcBef>
                <a:spcPct val="50000"/>
              </a:spcBef>
            </a:pPr>
            <a:r>
              <a:rPr lang="en-US" sz="2800"/>
              <a:t>* Cattle		∞Equine		^Swine</a:t>
            </a:r>
          </a:p>
          <a:p>
            <a:pPr>
              <a:spcBef>
                <a:spcPct val="50000"/>
              </a:spcBef>
            </a:pPr>
            <a:endParaRPr lang="en-US" sz="2800"/>
          </a:p>
        </p:txBody>
      </p:sp>
    </p:spTree>
    <p:extLst>
      <p:ext uri="{BB962C8B-B14F-4D97-AF65-F5344CB8AC3E}">
        <p14:creationId xmlns:p14="http://schemas.microsoft.com/office/powerpoint/2010/main" val="809617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291" r="-70" b="46666"/>
          <a:stretch>
            <a:fillRect/>
          </a:stretch>
        </p:blipFill>
        <p:spPr>
          <a:xfrm>
            <a:off x="107504" y="116632"/>
            <a:ext cx="8928992" cy="6647583"/>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343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dirty="0" smtClean="0">
                <a:latin typeface="Comic Sans MS" pitchFamily="66" charset="0"/>
              </a:rPr>
              <a:t>One Injection of PGF</a:t>
            </a:r>
          </a:p>
        </p:txBody>
      </p:sp>
      <p:sp>
        <p:nvSpPr>
          <p:cNvPr id="37892" name="Rectangle 4"/>
          <p:cNvSpPr>
            <a:spLocks noGrp="1" noChangeArrowheads="1"/>
          </p:cNvSpPr>
          <p:nvPr>
            <p:ph sz="half" idx="1"/>
          </p:nvPr>
        </p:nvSpPr>
        <p:spPr/>
        <p:txBody>
          <a:bodyPr/>
          <a:lstStyle/>
          <a:p>
            <a:pPr algn="l" rtl="0" eaLnBrk="1" hangingPunct="1">
              <a:lnSpc>
                <a:spcPct val="90000"/>
              </a:lnSpc>
              <a:defRPr/>
            </a:pPr>
            <a:r>
              <a:rPr lang="en-US" dirty="0" smtClean="0"/>
              <a:t>Advantages</a:t>
            </a:r>
          </a:p>
          <a:p>
            <a:pPr lvl="1" algn="l" rtl="0" eaLnBrk="1" hangingPunct="1">
              <a:lnSpc>
                <a:spcPct val="90000"/>
              </a:lnSpc>
              <a:defRPr/>
            </a:pPr>
            <a:r>
              <a:rPr lang="en-US" dirty="0" smtClean="0"/>
              <a:t>Useful for detection of estrus in heifers and cows</a:t>
            </a:r>
          </a:p>
          <a:p>
            <a:pPr lvl="1" algn="l" rtl="0" eaLnBrk="1" hangingPunct="1">
              <a:lnSpc>
                <a:spcPct val="90000"/>
              </a:lnSpc>
              <a:defRPr/>
            </a:pPr>
            <a:r>
              <a:rPr lang="en-US" dirty="0" smtClean="0"/>
              <a:t>Decreased drug cost</a:t>
            </a:r>
          </a:p>
          <a:p>
            <a:pPr lvl="1" algn="l" rtl="0" eaLnBrk="1" hangingPunct="1">
              <a:lnSpc>
                <a:spcPct val="90000"/>
              </a:lnSpc>
              <a:defRPr/>
            </a:pPr>
            <a:r>
              <a:rPr lang="en-US" dirty="0" smtClean="0"/>
              <a:t>Limited animal handling</a:t>
            </a:r>
          </a:p>
        </p:txBody>
      </p:sp>
      <p:sp>
        <p:nvSpPr>
          <p:cNvPr id="37893" name="Rectangle 5"/>
          <p:cNvSpPr>
            <a:spLocks noGrp="1" noChangeArrowheads="1"/>
          </p:cNvSpPr>
          <p:nvPr>
            <p:ph sz="half" idx="2"/>
          </p:nvPr>
        </p:nvSpPr>
        <p:spPr/>
        <p:txBody>
          <a:bodyPr/>
          <a:lstStyle/>
          <a:p>
            <a:pPr algn="l" rtl="0" eaLnBrk="1" hangingPunct="1">
              <a:lnSpc>
                <a:spcPct val="90000"/>
              </a:lnSpc>
              <a:defRPr/>
            </a:pPr>
            <a:r>
              <a:rPr lang="en-US" dirty="0" smtClean="0"/>
              <a:t>Limitations</a:t>
            </a:r>
          </a:p>
          <a:p>
            <a:pPr lvl="1" algn="l" rtl="0" eaLnBrk="1" hangingPunct="1">
              <a:lnSpc>
                <a:spcPct val="90000"/>
              </a:lnSpc>
              <a:defRPr/>
            </a:pPr>
            <a:r>
              <a:rPr lang="en-US" dirty="0" smtClean="0"/>
              <a:t>10-25% of females may not be detected in estrus during days 0 to 10</a:t>
            </a:r>
          </a:p>
          <a:p>
            <a:pPr lvl="1" algn="l" rtl="0" eaLnBrk="1" hangingPunct="1">
              <a:lnSpc>
                <a:spcPct val="90000"/>
              </a:lnSpc>
              <a:defRPr/>
            </a:pPr>
            <a:r>
              <a:rPr lang="en-US" dirty="0" smtClean="0"/>
              <a:t>Poor degree of synchrony on females that return to estrus</a:t>
            </a:r>
          </a:p>
          <a:p>
            <a:pPr lvl="1" algn="l" rtl="0" eaLnBrk="1" hangingPunct="1">
              <a:lnSpc>
                <a:spcPct val="90000"/>
              </a:lnSpc>
              <a:defRPr/>
            </a:pPr>
            <a:r>
              <a:rPr lang="en-US" dirty="0" smtClean="0"/>
              <a:t>Must have CL</a:t>
            </a:r>
          </a:p>
          <a:p>
            <a:pPr lvl="1" algn="l" rtl="0" eaLnBrk="1" hangingPunct="1">
              <a:lnSpc>
                <a:spcPct val="90000"/>
              </a:lnSpc>
              <a:defRPr/>
            </a:pPr>
            <a:r>
              <a:rPr lang="en-US" dirty="0" smtClean="0"/>
              <a:t>Length of estrus detection</a:t>
            </a:r>
          </a:p>
          <a:p>
            <a:pPr lvl="1" algn="l" rtl="0" eaLnBrk="1" hangingPunct="1">
              <a:lnSpc>
                <a:spcPct val="90000"/>
              </a:lnSpc>
              <a:defRPr/>
            </a:pPr>
            <a:r>
              <a:rPr lang="en-US" dirty="0" smtClean="0"/>
              <a:t>Abortion</a:t>
            </a:r>
          </a:p>
        </p:txBody>
      </p:sp>
    </p:spTree>
    <p:extLst>
      <p:ext uri="{BB962C8B-B14F-4D97-AF65-F5344CB8AC3E}">
        <p14:creationId xmlns:p14="http://schemas.microsoft.com/office/powerpoint/2010/main" val="489217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36700"/>
          <a:stretch>
            <a:fillRect/>
          </a:stretch>
        </p:blipFill>
        <p:spPr>
          <a:xfrm>
            <a:off x="107504" y="116632"/>
            <a:ext cx="8928992" cy="6624736"/>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227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smtClean="0">
                <a:latin typeface="Comic Sans MS" pitchFamily="66" charset="0"/>
              </a:rPr>
              <a:t>Two Injections of PGF</a:t>
            </a:r>
          </a:p>
        </p:txBody>
      </p:sp>
      <p:sp>
        <p:nvSpPr>
          <p:cNvPr id="43012" name="Rectangle 4"/>
          <p:cNvSpPr>
            <a:spLocks noGrp="1" noChangeArrowheads="1"/>
          </p:cNvSpPr>
          <p:nvPr>
            <p:ph sz="half" idx="1"/>
          </p:nvPr>
        </p:nvSpPr>
        <p:spPr/>
        <p:txBody>
          <a:bodyPr/>
          <a:lstStyle/>
          <a:p>
            <a:pPr algn="l" rtl="0" eaLnBrk="1" hangingPunct="1">
              <a:defRPr/>
            </a:pPr>
            <a:r>
              <a:rPr lang="en-US" dirty="0" smtClean="0"/>
              <a:t>Advantages</a:t>
            </a:r>
          </a:p>
          <a:p>
            <a:pPr lvl="1" algn="l" rtl="0" eaLnBrk="1" hangingPunct="1">
              <a:defRPr/>
            </a:pPr>
            <a:r>
              <a:rPr lang="en-US" dirty="0" smtClean="0"/>
              <a:t>Useful for detection of estrus in heifers and cows</a:t>
            </a:r>
          </a:p>
          <a:p>
            <a:pPr lvl="1" algn="l" rtl="0" eaLnBrk="1" hangingPunct="1">
              <a:defRPr/>
            </a:pPr>
            <a:r>
              <a:rPr lang="en-US" dirty="0" smtClean="0"/>
              <a:t>Tighter synchrony than one injection method</a:t>
            </a:r>
          </a:p>
          <a:p>
            <a:pPr lvl="1" algn="l" rtl="0" eaLnBrk="1" hangingPunct="1">
              <a:defRPr/>
            </a:pPr>
            <a:r>
              <a:rPr lang="en-US" dirty="0" smtClean="0"/>
              <a:t>Can use fixed insemination time after 2</a:t>
            </a:r>
            <a:r>
              <a:rPr lang="en-US" baseline="30000" dirty="0" smtClean="0"/>
              <a:t>nd</a:t>
            </a:r>
            <a:r>
              <a:rPr lang="en-US" dirty="0" smtClean="0"/>
              <a:t> injection</a:t>
            </a:r>
          </a:p>
        </p:txBody>
      </p:sp>
      <p:sp>
        <p:nvSpPr>
          <p:cNvPr id="43013" name="Rectangle 5"/>
          <p:cNvSpPr>
            <a:spLocks noGrp="1" noChangeArrowheads="1"/>
          </p:cNvSpPr>
          <p:nvPr>
            <p:ph sz="half" idx="2"/>
          </p:nvPr>
        </p:nvSpPr>
        <p:spPr/>
        <p:txBody>
          <a:bodyPr/>
          <a:lstStyle/>
          <a:p>
            <a:pPr algn="l" rtl="0" eaLnBrk="1" hangingPunct="1">
              <a:defRPr/>
            </a:pPr>
            <a:r>
              <a:rPr lang="en-US" dirty="0" smtClean="0"/>
              <a:t>Limitations</a:t>
            </a:r>
          </a:p>
          <a:p>
            <a:pPr lvl="1" algn="l" rtl="0" eaLnBrk="1" hangingPunct="1">
              <a:defRPr/>
            </a:pPr>
            <a:r>
              <a:rPr lang="en-US" dirty="0" smtClean="0"/>
              <a:t>Females must have functional CL</a:t>
            </a:r>
          </a:p>
          <a:p>
            <a:pPr lvl="1" algn="l" rtl="0" eaLnBrk="1" hangingPunct="1">
              <a:defRPr/>
            </a:pPr>
            <a:r>
              <a:rPr lang="en-US" dirty="0" smtClean="0"/>
              <a:t>Length of estrus detection</a:t>
            </a:r>
          </a:p>
          <a:p>
            <a:pPr lvl="1" algn="l" rtl="0" eaLnBrk="1" hangingPunct="1">
              <a:defRPr/>
            </a:pPr>
            <a:r>
              <a:rPr lang="en-US" dirty="0" smtClean="0"/>
              <a:t>Administration of PGF will cause abortion in pregnant animals</a:t>
            </a:r>
          </a:p>
        </p:txBody>
      </p:sp>
    </p:spTree>
    <p:extLst>
      <p:ext uri="{BB962C8B-B14F-4D97-AF65-F5344CB8AC3E}">
        <p14:creationId xmlns:p14="http://schemas.microsoft.com/office/powerpoint/2010/main" val="2057386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38889"/>
          <a:stretch>
            <a:fillRect/>
          </a:stretch>
        </p:blipFill>
        <p:spPr>
          <a:xfrm>
            <a:off x="107504" y="116632"/>
            <a:ext cx="8928992" cy="6624736"/>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313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mtClean="0">
                <a:latin typeface="Comic Sans MS" pitchFamily="66" charset="0"/>
              </a:rPr>
              <a:t>MGA and Prostaglandin</a:t>
            </a:r>
          </a:p>
        </p:txBody>
      </p:sp>
      <p:sp>
        <p:nvSpPr>
          <p:cNvPr id="45060" name="Rectangle 4"/>
          <p:cNvSpPr>
            <a:spLocks noGrp="1" noChangeArrowheads="1"/>
          </p:cNvSpPr>
          <p:nvPr>
            <p:ph sz="half" idx="1"/>
          </p:nvPr>
        </p:nvSpPr>
        <p:spPr/>
        <p:txBody>
          <a:bodyPr/>
          <a:lstStyle/>
          <a:p>
            <a:pPr algn="l" rtl="0" eaLnBrk="1" hangingPunct="1">
              <a:lnSpc>
                <a:spcPct val="90000"/>
              </a:lnSpc>
              <a:defRPr/>
            </a:pPr>
            <a:r>
              <a:rPr lang="en-US" dirty="0" smtClean="0"/>
              <a:t>Advantages</a:t>
            </a:r>
          </a:p>
          <a:p>
            <a:pPr lvl="1" algn="l" rtl="0" eaLnBrk="1" hangingPunct="1">
              <a:lnSpc>
                <a:spcPct val="90000"/>
              </a:lnSpc>
              <a:defRPr/>
            </a:pPr>
            <a:r>
              <a:rPr lang="en-US" dirty="0" smtClean="0"/>
              <a:t>Proven system for heifers</a:t>
            </a:r>
          </a:p>
          <a:p>
            <a:pPr lvl="1" algn="l" rtl="0" eaLnBrk="1" hangingPunct="1">
              <a:lnSpc>
                <a:spcPct val="90000"/>
              </a:lnSpc>
              <a:defRPr/>
            </a:pPr>
            <a:r>
              <a:rPr lang="en-US" dirty="0" smtClean="0"/>
              <a:t>Inexpensive method</a:t>
            </a:r>
          </a:p>
          <a:p>
            <a:pPr lvl="1" algn="l" rtl="0" eaLnBrk="1" hangingPunct="1">
              <a:lnSpc>
                <a:spcPct val="90000"/>
              </a:lnSpc>
              <a:defRPr/>
            </a:pPr>
            <a:r>
              <a:rPr lang="en-US" dirty="0" smtClean="0"/>
              <a:t>Can hasten </a:t>
            </a:r>
            <a:r>
              <a:rPr lang="en-US" dirty="0" err="1" smtClean="0"/>
              <a:t>cyclicity</a:t>
            </a:r>
            <a:r>
              <a:rPr lang="en-US" dirty="0" smtClean="0"/>
              <a:t> in anestrous females</a:t>
            </a:r>
          </a:p>
        </p:txBody>
      </p:sp>
      <p:sp>
        <p:nvSpPr>
          <p:cNvPr id="45061" name="Rectangle 5"/>
          <p:cNvSpPr>
            <a:spLocks noGrp="1" noChangeArrowheads="1"/>
          </p:cNvSpPr>
          <p:nvPr>
            <p:ph sz="half" idx="2"/>
          </p:nvPr>
        </p:nvSpPr>
        <p:spPr/>
        <p:txBody>
          <a:bodyPr/>
          <a:lstStyle/>
          <a:p>
            <a:pPr algn="l" rtl="0" eaLnBrk="1" hangingPunct="1">
              <a:lnSpc>
                <a:spcPct val="90000"/>
              </a:lnSpc>
              <a:defRPr/>
            </a:pPr>
            <a:r>
              <a:rPr lang="en-US" dirty="0" smtClean="0"/>
              <a:t>Limitations</a:t>
            </a:r>
          </a:p>
          <a:p>
            <a:pPr lvl="1" algn="l" rtl="0" eaLnBrk="1" hangingPunct="1">
              <a:lnSpc>
                <a:spcPct val="90000"/>
              </a:lnSpc>
              <a:defRPr/>
            </a:pPr>
            <a:r>
              <a:rPr lang="en-US" dirty="0" smtClean="0"/>
              <a:t>Length of program</a:t>
            </a:r>
          </a:p>
          <a:p>
            <a:pPr lvl="1" algn="l" rtl="0" eaLnBrk="1" hangingPunct="1">
              <a:lnSpc>
                <a:spcPct val="90000"/>
              </a:lnSpc>
              <a:defRPr/>
            </a:pPr>
            <a:r>
              <a:rPr lang="en-US" dirty="0" smtClean="0"/>
              <a:t>Must have appropriate feeding space to allow efficient consumption</a:t>
            </a:r>
          </a:p>
          <a:p>
            <a:pPr lvl="1" algn="l" rtl="0" eaLnBrk="1" hangingPunct="1">
              <a:lnSpc>
                <a:spcPct val="90000"/>
              </a:lnSpc>
              <a:defRPr/>
            </a:pPr>
            <a:r>
              <a:rPr lang="en-US" dirty="0" smtClean="0"/>
              <a:t>Estrus synchronization may be variable</a:t>
            </a:r>
          </a:p>
          <a:p>
            <a:pPr lvl="1" algn="l" rtl="0" eaLnBrk="1" hangingPunct="1">
              <a:lnSpc>
                <a:spcPct val="90000"/>
              </a:lnSpc>
              <a:defRPr/>
            </a:pPr>
            <a:r>
              <a:rPr lang="en-US" dirty="0" smtClean="0"/>
              <a:t>Must ensure uniform daily consumption of feed supplement prior to and during oral administration of MGA</a:t>
            </a:r>
          </a:p>
        </p:txBody>
      </p:sp>
    </p:spTree>
    <p:extLst>
      <p:ext uri="{BB962C8B-B14F-4D97-AF65-F5344CB8AC3E}">
        <p14:creationId xmlns:p14="http://schemas.microsoft.com/office/powerpoint/2010/main" val="3337659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30000"/>
          <a:stretch>
            <a:fillRect/>
          </a:stretch>
        </p:blipFill>
        <p:spPr>
          <a:xfrm>
            <a:off x="179512" y="116632"/>
            <a:ext cx="8856984" cy="6624736"/>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0194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dirty="0" smtClean="0">
                <a:latin typeface="Comic Sans MS" pitchFamily="66" charset="0"/>
              </a:rPr>
              <a:t>CIDR</a:t>
            </a:r>
          </a:p>
        </p:txBody>
      </p:sp>
      <p:sp>
        <p:nvSpPr>
          <p:cNvPr id="47108" name="Rectangle 4"/>
          <p:cNvSpPr>
            <a:spLocks noGrp="1" noChangeArrowheads="1"/>
          </p:cNvSpPr>
          <p:nvPr>
            <p:ph sz="half" idx="1"/>
          </p:nvPr>
        </p:nvSpPr>
        <p:spPr/>
        <p:txBody>
          <a:bodyPr/>
          <a:lstStyle/>
          <a:p>
            <a:pPr algn="l" rtl="0" eaLnBrk="1" hangingPunct="1">
              <a:defRPr/>
            </a:pPr>
            <a:r>
              <a:rPr lang="en-US" dirty="0" smtClean="0"/>
              <a:t>Advantages</a:t>
            </a:r>
          </a:p>
          <a:p>
            <a:pPr lvl="1" algn="l" rtl="0" eaLnBrk="1" hangingPunct="1">
              <a:defRPr/>
            </a:pPr>
            <a:r>
              <a:rPr lang="en-US" dirty="0" smtClean="0"/>
              <a:t>Useful for detection of estrus in heifers and cows</a:t>
            </a:r>
          </a:p>
          <a:p>
            <a:pPr lvl="1" algn="l" rtl="0" eaLnBrk="1" hangingPunct="1">
              <a:defRPr/>
            </a:pPr>
            <a:r>
              <a:rPr lang="en-US" dirty="0" smtClean="0"/>
              <a:t>Induces </a:t>
            </a:r>
            <a:r>
              <a:rPr lang="en-US" dirty="0" err="1" smtClean="0"/>
              <a:t>cyclicity</a:t>
            </a:r>
            <a:r>
              <a:rPr lang="en-US" dirty="0" smtClean="0"/>
              <a:t> in a percentage of anestrous cattle</a:t>
            </a:r>
          </a:p>
          <a:p>
            <a:pPr lvl="1" algn="l" rtl="0" eaLnBrk="1" hangingPunct="1">
              <a:defRPr/>
            </a:pPr>
            <a:r>
              <a:rPr lang="en-US" dirty="0" smtClean="0"/>
              <a:t>High pregnancy rates</a:t>
            </a:r>
          </a:p>
        </p:txBody>
      </p:sp>
      <p:sp>
        <p:nvSpPr>
          <p:cNvPr id="47109" name="Rectangle 5"/>
          <p:cNvSpPr>
            <a:spLocks noGrp="1" noChangeArrowheads="1"/>
          </p:cNvSpPr>
          <p:nvPr>
            <p:ph sz="half" idx="2"/>
          </p:nvPr>
        </p:nvSpPr>
        <p:spPr/>
        <p:txBody>
          <a:bodyPr/>
          <a:lstStyle/>
          <a:p>
            <a:pPr algn="l" rtl="0" eaLnBrk="1" hangingPunct="1">
              <a:defRPr/>
            </a:pPr>
            <a:r>
              <a:rPr lang="en-US" dirty="0" smtClean="0">
                <a:effectLst/>
              </a:rPr>
              <a:t>Limitations</a:t>
            </a:r>
          </a:p>
          <a:p>
            <a:pPr lvl="1" algn="l" rtl="0" eaLnBrk="1" hangingPunct="1">
              <a:defRPr/>
            </a:pPr>
            <a:r>
              <a:rPr lang="en-US" dirty="0" smtClean="0">
                <a:effectLst/>
              </a:rPr>
              <a:t>Possible retention failure of CIDR</a:t>
            </a:r>
          </a:p>
          <a:p>
            <a:pPr lvl="1" algn="l" rtl="0" eaLnBrk="1" hangingPunct="1">
              <a:defRPr/>
            </a:pPr>
            <a:r>
              <a:rPr lang="en-US" dirty="0" smtClean="0">
                <a:effectLst/>
              </a:rPr>
              <a:t>Cost per treatment may be higher than other methods</a:t>
            </a:r>
          </a:p>
          <a:p>
            <a:pPr lvl="1" algn="l" rtl="0" eaLnBrk="1" hangingPunct="1">
              <a:defRPr/>
            </a:pPr>
            <a:r>
              <a:rPr lang="en-US" dirty="0" smtClean="0">
                <a:effectLst/>
              </a:rPr>
              <a:t>An additional day of processing for hormone treatment would be required to facilitate fixed time AI</a:t>
            </a:r>
          </a:p>
        </p:txBody>
      </p:sp>
    </p:spTree>
    <p:extLst>
      <p:ext uri="{BB962C8B-B14F-4D97-AF65-F5344CB8AC3E}">
        <p14:creationId xmlns:p14="http://schemas.microsoft.com/office/powerpoint/2010/main" val="3813140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latin typeface="Comic Sans MS" pitchFamily="66" charset="0"/>
              </a:rPr>
              <a:t>Estrous Synchronization</a:t>
            </a:r>
          </a:p>
        </p:txBody>
      </p:sp>
      <p:sp>
        <p:nvSpPr>
          <p:cNvPr id="7171" name="Rectangle 3"/>
          <p:cNvSpPr>
            <a:spLocks noGrp="1" noChangeArrowheads="1"/>
          </p:cNvSpPr>
          <p:nvPr>
            <p:ph idx="1"/>
          </p:nvPr>
        </p:nvSpPr>
        <p:spPr/>
        <p:txBody>
          <a:bodyPr/>
          <a:lstStyle/>
          <a:p>
            <a:pPr eaLnBrk="1" hangingPunct="1">
              <a:buFont typeface="Wingdings" pitchFamily="2" charset="2"/>
              <a:buNone/>
              <a:defRPr/>
            </a:pPr>
            <a:r>
              <a:rPr lang="en-US" smtClean="0">
                <a:latin typeface="Palatino Linotype" pitchFamily="18" charset="0"/>
              </a:rPr>
              <a:t> </a:t>
            </a:r>
            <a:r>
              <a:rPr lang="en-US" smtClean="0"/>
              <a:t>A management technique that makes use of hormones to control or reschedule the estrous cycle</a:t>
            </a:r>
          </a:p>
        </p:txBody>
      </p:sp>
      <p:sp>
        <p:nvSpPr>
          <p:cNvPr id="4100" name="Text Box 4"/>
          <p:cNvSpPr txBox="1">
            <a:spLocks noChangeArrowheads="1"/>
          </p:cNvSpPr>
          <p:nvPr/>
        </p:nvSpPr>
        <p:spPr bwMode="auto">
          <a:xfrm>
            <a:off x="838200" y="3352800"/>
            <a:ext cx="75438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l" rtl="0" eaLnBrk="0" fontAlgn="base" hangingPunct="0">
              <a:spcBef>
                <a:spcPct val="0"/>
              </a:spcBef>
              <a:spcAft>
                <a:spcPct val="0"/>
              </a:spcAft>
              <a:defRPr>
                <a:solidFill>
                  <a:schemeClr val="tx1"/>
                </a:solidFill>
                <a:latin typeface="Tahoma" pitchFamily="34" charset="0"/>
              </a:defRPr>
            </a:lvl6pPr>
            <a:lvl7pPr marL="2971800" indent="-228600" algn="l" rtl="0" eaLnBrk="0" fontAlgn="base" hangingPunct="0">
              <a:spcBef>
                <a:spcPct val="0"/>
              </a:spcBef>
              <a:spcAft>
                <a:spcPct val="0"/>
              </a:spcAft>
              <a:defRPr>
                <a:solidFill>
                  <a:schemeClr val="tx1"/>
                </a:solidFill>
                <a:latin typeface="Tahoma" pitchFamily="34" charset="0"/>
              </a:defRPr>
            </a:lvl7pPr>
            <a:lvl8pPr marL="3429000" indent="-228600" algn="l" rtl="0" eaLnBrk="0" fontAlgn="base" hangingPunct="0">
              <a:spcBef>
                <a:spcPct val="0"/>
              </a:spcBef>
              <a:spcAft>
                <a:spcPct val="0"/>
              </a:spcAft>
              <a:defRPr>
                <a:solidFill>
                  <a:schemeClr val="tx1"/>
                </a:solidFill>
                <a:latin typeface="Tahoma" pitchFamily="34" charset="0"/>
              </a:defRPr>
            </a:lvl8pPr>
            <a:lvl9pPr marL="3886200" indent="-228600" algn="l" rtl="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US" sz="2800" u="sng"/>
              <a:t>Hormones associated with reproduction</a:t>
            </a:r>
          </a:p>
          <a:p>
            <a:pPr algn="ctr">
              <a:spcBef>
                <a:spcPct val="50000"/>
              </a:spcBef>
            </a:pPr>
            <a:r>
              <a:rPr lang="en-US" sz="2800"/>
              <a:t>LH &amp; FSH  </a:t>
            </a:r>
          </a:p>
          <a:p>
            <a:pPr algn="ctr">
              <a:spcBef>
                <a:spcPct val="50000"/>
              </a:spcBef>
            </a:pPr>
            <a:r>
              <a:rPr lang="en-US" sz="2800"/>
              <a:t>  Progesterone   </a:t>
            </a:r>
          </a:p>
          <a:p>
            <a:pPr algn="ctr">
              <a:spcBef>
                <a:spcPct val="50000"/>
              </a:spcBef>
            </a:pPr>
            <a:r>
              <a:rPr lang="en-US" sz="2800"/>
              <a:t> Estrogen </a:t>
            </a:r>
          </a:p>
          <a:p>
            <a:pPr algn="ctr">
              <a:spcBef>
                <a:spcPct val="50000"/>
              </a:spcBef>
            </a:pPr>
            <a:r>
              <a:rPr lang="en-US" sz="2800"/>
              <a:t>Prostaglandin</a:t>
            </a:r>
          </a:p>
        </p:txBody>
      </p:sp>
    </p:spTree>
    <p:extLst>
      <p:ext uri="{BB962C8B-B14F-4D97-AF65-F5344CB8AC3E}">
        <p14:creationId xmlns:p14="http://schemas.microsoft.com/office/powerpoint/2010/main" val="3891781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23334"/>
          <a:stretch>
            <a:fillRect/>
          </a:stretch>
        </p:blipFill>
        <p:spPr>
          <a:xfrm>
            <a:off x="107504" y="116632"/>
            <a:ext cx="8928992" cy="6624736"/>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486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smtClean="0">
                <a:latin typeface="Comic Sans MS" pitchFamily="66" charset="0"/>
              </a:rPr>
              <a:t>GnRH </a:t>
            </a:r>
          </a:p>
        </p:txBody>
      </p:sp>
      <p:sp>
        <p:nvSpPr>
          <p:cNvPr id="49156" name="Rectangle 4"/>
          <p:cNvSpPr>
            <a:spLocks noGrp="1" noChangeArrowheads="1"/>
          </p:cNvSpPr>
          <p:nvPr>
            <p:ph sz="half" idx="1"/>
          </p:nvPr>
        </p:nvSpPr>
        <p:spPr/>
        <p:txBody>
          <a:bodyPr/>
          <a:lstStyle/>
          <a:p>
            <a:pPr algn="l" rtl="0" eaLnBrk="1" hangingPunct="1">
              <a:defRPr/>
            </a:pPr>
            <a:r>
              <a:rPr lang="en-US" dirty="0" smtClean="0"/>
              <a:t>Advantages</a:t>
            </a:r>
          </a:p>
          <a:p>
            <a:pPr lvl="1" algn="l" rtl="0" eaLnBrk="1" hangingPunct="1">
              <a:defRPr/>
            </a:pPr>
            <a:r>
              <a:rPr lang="en-US" dirty="0" smtClean="0"/>
              <a:t>Higher and tighter rate of estrus synchrony compared to PGF protocols</a:t>
            </a:r>
          </a:p>
          <a:p>
            <a:pPr lvl="1" algn="l" rtl="0" eaLnBrk="1" hangingPunct="1">
              <a:defRPr/>
            </a:pPr>
            <a:r>
              <a:rPr lang="en-US" dirty="0" smtClean="0"/>
              <a:t>Allows for estrus detection or timed AI</a:t>
            </a:r>
          </a:p>
        </p:txBody>
      </p:sp>
      <p:sp>
        <p:nvSpPr>
          <p:cNvPr id="49157" name="Rectangle 5"/>
          <p:cNvSpPr>
            <a:spLocks noGrp="1" noChangeArrowheads="1"/>
          </p:cNvSpPr>
          <p:nvPr>
            <p:ph sz="half" idx="2"/>
          </p:nvPr>
        </p:nvSpPr>
        <p:spPr/>
        <p:txBody>
          <a:bodyPr/>
          <a:lstStyle/>
          <a:p>
            <a:pPr algn="l" rtl="0" eaLnBrk="1" hangingPunct="1">
              <a:defRPr/>
            </a:pPr>
            <a:r>
              <a:rPr lang="en-US" dirty="0" smtClean="0"/>
              <a:t>Limitations</a:t>
            </a:r>
          </a:p>
          <a:p>
            <a:pPr lvl="1" algn="l" rtl="0" eaLnBrk="1" hangingPunct="1">
              <a:defRPr/>
            </a:pPr>
            <a:r>
              <a:rPr lang="en-US" dirty="0" smtClean="0"/>
              <a:t>Higher cost due to hormone injections</a:t>
            </a:r>
          </a:p>
          <a:p>
            <a:pPr lvl="1" algn="l" rtl="0" eaLnBrk="1" hangingPunct="1">
              <a:defRPr/>
            </a:pPr>
            <a:r>
              <a:rPr lang="en-US" dirty="0" smtClean="0"/>
              <a:t>Increase of time and labor</a:t>
            </a:r>
          </a:p>
          <a:p>
            <a:pPr lvl="1" algn="l" rtl="0" eaLnBrk="1" hangingPunct="1">
              <a:defRPr/>
            </a:pPr>
            <a:r>
              <a:rPr lang="en-US" dirty="0" smtClean="0"/>
              <a:t>Not recommended for use in heifers</a:t>
            </a:r>
          </a:p>
        </p:txBody>
      </p:sp>
    </p:spTree>
    <p:extLst>
      <p:ext uri="{BB962C8B-B14F-4D97-AF65-F5344CB8AC3E}">
        <p14:creationId xmlns:p14="http://schemas.microsoft.com/office/powerpoint/2010/main" val="3745230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mtClean="0">
                <a:latin typeface="Comic Sans MS" pitchFamily="66" charset="0"/>
              </a:rPr>
              <a:t>Synchronization in the Mare</a:t>
            </a:r>
          </a:p>
        </p:txBody>
      </p:sp>
      <p:sp>
        <p:nvSpPr>
          <p:cNvPr id="24579" name="Rectangle 3"/>
          <p:cNvSpPr>
            <a:spLocks noGrp="1" noChangeArrowheads="1"/>
          </p:cNvSpPr>
          <p:nvPr>
            <p:ph idx="1"/>
          </p:nvPr>
        </p:nvSpPr>
        <p:spPr>
          <a:xfrm>
            <a:off x="457200" y="1600200"/>
            <a:ext cx="8229600" cy="5141168"/>
          </a:xfrm>
        </p:spPr>
        <p:txBody>
          <a:bodyPr/>
          <a:lstStyle/>
          <a:p>
            <a:pPr algn="l" rtl="0" eaLnBrk="1" hangingPunct="1">
              <a:lnSpc>
                <a:spcPct val="90000"/>
              </a:lnSpc>
              <a:buFont typeface="Wingdings" pitchFamily="2" charset="2"/>
              <a:buNone/>
              <a:defRPr/>
            </a:pPr>
            <a:r>
              <a:rPr lang="en-US" sz="2400" dirty="0" smtClean="0"/>
              <a:t> Products used: </a:t>
            </a:r>
            <a:r>
              <a:rPr lang="en-US" sz="2400" dirty="0" err="1" smtClean="0"/>
              <a:t>Equimate</a:t>
            </a:r>
            <a:r>
              <a:rPr lang="en-US" sz="2400" dirty="0" smtClean="0"/>
              <a:t>, </a:t>
            </a:r>
            <a:r>
              <a:rPr lang="en-US" sz="2400" dirty="0" err="1" smtClean="0"/>
              <a:t>Estrumate</a:t>
            </a:r>
            <a:r>
              <a:rPr lang="en-US" sz="2400" dirty="0" smtClean="0"/>
              <a:t>, </a:t>
            </a:r>
            <a:r>
              <a:rPr lang="en-US" sz="2400" dirty="0" err="1" smtClean="0"/>
              <a:t>Lutalyse</a:t>
            </a:r>
            <a:r>
              <a:rPr lang="en-US" sz="2400" dirty="0" smtClean="0"/>
              <a:t/>
            </a:r>
            <a:br>
              <a:rPr lang="en-US" sz="2400" dirty="0" smtClean="0"/>
            </a:br>
            <a:endParaRPr lang="en-US" sz="2400" dirty="0" smtClean="0"/>
          </a:p>
          <a:p>
            <a:pPr algn="l" rtl="0" eaLnBrk="1" hangingPunct="1">
              <a:lnSpc>
                <a:spcPct val="90000"/>
              </a:lnSpc>
              <a:defRPr/>
            </a:pPr>
            <a:r>
              <a:rPr lang="en-US" sz="2400" dirty="0" smtClean="0"/>
              <a:t>When administered in </a:t>
            </a:r>
            <a:r>
              <a:rPr lang="en-US" sz="2400" dirty="0" err="1" smtClean="0"/>
              <a:t>diestrus</a:t>
            </a:r>
            <a:r>
              <a:rPr lang="en-US" sz="2400" dirty="0" smtClean="0"/>
              <a:t>, expect ovulation in 7-12 days</a:t>
            </a:r>
          </a:p>
          <a:p>
            <a:pPr algn="l" rtl="0" eaLnBrk="1" hangingPunct="1">
              <a:lnSpc>
                <a:spcPct val="90000"/>
              </a:lnSpc>
              <a:defRPr/>
            </a:pPr>
            <a:r>
              <a:rPr lang="en-US" sz="2400" dirty="0" smtClean="0"/>
              <a:t>If 30-35mm follicle is present, expect ovulation in 2-4 days</a:t>
            </a:r>
          </a:p>
          <a:p>
            <a:pPr algn="l" rtl="0" eaLnBrk="1" hangingPunct="1">
              <a:lnSpc>
                <a:spcPct val="90000"/>
              </a:lnSpc>
              <a:defRPr/>
            </a:pPr>
            <a:r>
              <a:rPr lang="en-US" sz="2400" dirty="0" smtClean="0"/>
              <a:t>Will only work when fully functional CL is present</a:t>
            </a:r>
          </a:p>
          <a:p>
            <a:pPr algn="l" rtl="0" eaLnBrk="1" hangingPunct="1">
              <a:lnSpc>
                <a:spcPct val="90000"/>
              </a:lnSpc>
              <a:defRPr/>
            </a:pPr>
            <a:r>
              <a:rPr lang="en-US" sz="2400" dirty="0" smtClean="0"/>
              <a:t>“short cycling” refers to restarting the estrous cycle early</a:t>
            </a:r>
          </a:p>
          <a:p>
            <a:pPr algn="l" rtl="0" eaLnBrk="1" hangingPunct="1">
              <a:lnSpc>
                <a:spcPct val="90000"/>
              </a:lnSpc>
              <a:buFont typeface="Wingdings" pitchFamily="2" charset="2"/>
              <a:buNone/>
              <a:defRPr/>
            </a:pPr>
            <a:r>
              <a:rPr lang="en-US" sz="2400" dirty="0" smtClean="0"/>
              <a:t>	Prostaglandin should be given after day 6</a:t>
            </a:r>
          </a:p>
          <a:p>
            <a:pPr algn="l" rtl="0" eaLnBrk="1" hangingPunct="1">
              <a:lnSpc>
                <a:spcPct val="90000"/>
              </a:lnSpc>
              <a:defRPr/>
            </a:pPr>
            <a:r>
              <a:rPr lang="en-US" sz="2400" dirty="0" err="1" smtClean="0"/>
              <a:t>hCG</a:t>
            </a:r>
            <a:r>
              <a:rPr lang="en-US" sz="2400" dirty="0" smtClean="0"/>
              <a:t> can be given to mares resulting in immediate ovulation</a:t>
            </a:r>
          </a:p>
          <a:p>
            <a:pPr algn="l" rtl="0" eaLnBrk="1" hangingPunct="1">
              <a:lnSpc>
                <a:spcPct val="90000"/>
              </a:lnSpc>
              <a:defRPr/>
            </a:pPr>
            <a:endParaRPr lang="en-US" sz="2400" dirty="0" smtClean="0"/>
          </a:p>
        </p:txBody>
      </p:sp>
    </p:spTree>
    <p:extLst>
      <p:ext uri="{BB962C8B-B14F-4D97-AF65-F5344CB8AC3E}">
        <p14:creationId xmlns:p14="http://schemas.microsoft.com/office/powerpoint/2010/main" val="22703594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latin typeface="Comic Sans MS" pitchFamily="66" charset="0"/>
              </a:rPr>
              <a:t>Synchronization in the Sow</a:t>
            </a:r>
          </a:p>
        </p:txBody>
      </p:sp>
      <p:sp>
        <p:nvSpPr>
          <p:cNvPr id="25603" name="Rectangle 3"/>
          <p:cNvSpPr>
            <a:spLocks noGrp="1" noChangeArrowheads="1"/>
          </p:cNvSpPr>
          <p:nvPr>
            <p:ph sz="half" idx="1"/>
          </p:nvPr>
        </p:nvSpPr>
        <p:spPr/>
        <p:txBody>
          <a:bodyPr/>
          <a:lstStyle/>
          <a:p>
            <a:pPr algn="l" rtl="0" eaLnBrk="1" hangingPunct="1">
              <a:buFont typeface="Wingdings" pitchFamily="2" charset="2"/>
              <a:buNone/>
              <a:defRPr/>
            </a:pPr>
            <a:r>
              <a:rPr lang="en-US" sz="2400" dirty="0" smtClean="0"/>
              <a:t> Prostaglandin will not cause CL regression until day 12 of cycle because LH binds to luteal cell receptor with strong affinity following ovulation and is not released until day 12.  Repeated injections over two to three days will regress CL sooner, but is not practical.</a:t>
            </a:r>
          </a:p>
        </p:txBody>
      </p:sp>
      <p:sp>
        <p:nvSpPr>
          <p:cNvPr id="25604" name="Rectangle 4"/>
          <p:cNvSpPr>
            <a:spLocks noGrp="1" noChangeArrowheads="1"/>
          </p:cNvSpPr>
          <p:nvPr>
            <p:ph sz="half" idx="2"/>
          </p:nvPr>
        </p:nvSpPr>
        <p:spPr/>
        <p:txBody>
          <a:bodyPr/>
          <a:lstStyle/>
          <a:p>
            <a:pPr algn="l" rtl="0" eaLnBrk="1" hangingPunct="1">
              <a:defRPr/>
            </a:pPr>
            <a:r>
              <a:rPr lang="en-US" sz="2400" dirty="0" smtClean="0"/>
              <a:t>Common </a:t>
            </a:r>
            <a:r>
              <a:rPr lang="en-US" sz="2400" dirty="0" err="1" smtClean="0"/>
              <a:t>progestins</a:t>
            </a:r>
            <a:r>
              <a:rPr lang="en-US" sz="2400" dirty="0" smtClean="0"/>
              <a:t> will synchronize estrus but cause ovarian cysts</a:t>
            </a:r>
            <a:br>
              <a:rPr lang="en-US" sz="2400" dirty="0" smtClean="0"/>
            </a:br>
            <a:endParaRPr lang="en-US" sz="2400" dirty="0" smtClean="0"/>
          </a:p>
          <a:p>
            <a:pPr algn="l" rtl="0" eaLnBrk="1" hangingPunct="1">
              <a:defRPr/>
            </a:pPr>
            <a:r>
              <a:rPr lang="en-US" sz="2400" dirty="0" err="1" smtClean="0"/>
              <a:t>Regumate</a:t>
            </a:r>
            <a:r>
              <a:rPr lang="en-US" sz="2400" dirty="0" smtClean="0"/>
              <a:t> has been found to be effective</a:t>
            </a:r>
            <a:br>
              <a:rPr lang="en-US" sz="2400" dirty="0" smtClean="0"/>
            </a:br>
            <a:endParaRPr lang="en-US" sz="2400" dirty="0" smtClean="0"/>
          </a:p>
          <a:p>
            <a:pPr algn="l" rtl="0" eaLnBrk="1" hangingPunct="1">
              <a:defRPr/>
            </a:pPr>
            <a:r>
              <a:rPr lang="en-US" sz="2400" dirty="0" err="1" smtClean="0"/>
              <a:t>Noncycling</a:t>
            </a:r>
            <a:r>
              <a:rPr lang="en-US" sz="2400" dirty="0" smtClean="0"/>
              <a:t> gilts can be synchronized with P.G. 600 (400 IU </a:t>
            </a:r>
            <a:r>
              <a:rPr lang="en-US" sz="2400" dirty="0" err="1" smtClean="0"/>
              <a:t>eCG</a:t>
            </a:r>
            <a:r>
              <a:rPr lang="en-US" sz="2400" dirty="0" smtClean="0"/>
              <a:t> and 200 IU </a:t>
            </a:r>
            <a:r>
              <a:rPr lang="en-US" sz="2400" dirty="0" err="1" smtClean="0"/>
              <a:t>hCG</a:t>
            </a:r>
            <a:r>
              <a:rPr lang="en-US" sz="2400" dirty="0" smtClean="0"/>
              <a:t>)</a:t>
            </a:r>
          </a:p>
          <a:p>
            <a:pPr algn="l" rtl="0" eaLnBrk="1" hangingPunct="1">
              <a:defRPr/>
            </a:pPr>
            <a:endParaRPr lang="en-US" sz="2400" dirty="0" smtClean="0"/>
          </a:p>
        </p:txBody>
      </p:sp>
    </p:spTree>
    <p:extLst>
      <p:ext uri="{BB962C8B-B14F-4D97-AF65-F5344CB8AC3E}">
        <p14:creationId xmlns:p14="http://schemas.microsoft.com/office/powerpoint/2010/main" val="2997111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latin typeface="Comic Sans MS" pitchFamily="66" charset="0"/>
              </a:rPr>
              <a:t>Synchronization in the Ewe</a:t>
            </a:r>
          </a:p>
        </p:txBody>
      </p:sp>
      <p:sp>
        <p:nvSpPr>
          <p:cNvPr id="27651" name="Rectangle 3"/>
          <p:cNvSpPr>
            <a:spLocks noGrp="1" noChangeArrowheads="1"/>
          </p:cNvSpPr>
          <p:nvPr>
            <p:ph idx="1"/>
          </p:nvPr>
        </p:nvSpPr>
        <p:spPr>
          <a:xfrm>
            <a:off x="539552" y="2348880"/>
            <a:ext cx="8229600" cy="3024336"/>
          </a:xfrm>
        </p:spPr>
        <p:txBody>
          <a:bodyPr/>
          <a:lstStyle/>
          <a:p>
            <a:pPr algn="l" rtl="0" eaLnBrk="1" hangingPunct="1">
              <a:buFont typeface="Wingdings" pitchFamily="2" charset="2"/>
              <a:buNone/>
              <a:defRPr/>
            </a:pPr>
            <a:r>
              <a:rPr lang="en-US" dirty="0" smtClean="0"/>
              <a:t>Most common protocols use either use prostaglandins or CIDR</a:t>
            </a:r>
          </a:p>
        </p:txBody>
      </p:sp>
    </p:spTree>
    <p:extLst>
      <p:ext uri="{BB962C8B-B14F-4D97-AF65-F5344CB8AC3E}">
        <p14:creationId xmlns:p14="http://schemas.microsoft.com/office/powerpoint/2010/main" val="3645486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latin typeface="Comic Sans MS" pitchFamily="66" charset="0"/>
              </a:rPr>
              <a:t>Why synchronize?</a:t>
            </a:r>
          </a:p>
        </p:txBody>
      </p:sp>
      <p:sp>
        <p:nvSpPr>
          <p:cNvPr id="8195" name="Rectangle 3"/>
          <p:cNvSpPr>
            <a:spLocks noGrp="1" noChangeArrowheads="1"/>
          </p:cNvSpPr>
          <p:nvPr>
            <p:ph idx="1"/>
          </p:nvPr>
        </p:nvSpPr>
        <p:spPr>
          <a:xfrm>
            <a:off x="395536" y="1700808"/>
            <a:ext cx="8229600" cy="4495800"/>
          </a:xfrm>
        </p:spPr>
        <p:txBody>
          <a:bodyPr/>
          <a:lstStyle/>
          <a:p>
            <a:pPr algn="l" rtl="0" eaLnBrk="1" hangingPunct="1">
              <a:defRPr/>
            </a:pPr>
            <a:r>
              <a:rPr lang="en-US" dirty="0" smtClean="0"/>
              <a:t>Group females for parturition (calving interval)</a:t>
            </a:r>
          </a:p>
          <a:p>
            <a:pPr algn="l" rtl="0" eaLnBrk="1" hangingPunct="1">
              <a:defRPr/>
            </a:pPr>
            <a:r>
              <a:rPr lang="en-US" dirty="0" smtClean="0"/>
              <a:t>Shorten breeding season</a:t>
            </a:r>
          </a:p>
          <a:p>
            <a:pPr algn="l" rtl="0" eaLnBrk="1" hangingPunct="1">
              <a:defRPr/>
            </a:pPr>
            <a:r>
              <a:rPr lang="en-US" dirty="0" smtClean="0"/>
              <a:t>Reduce estrus detection</a:t>
            </a:r>
          </a:p>
          <a:p>
            <a:pPr algn="l" rtl="0" eaLnBrk="1" hangingPunct="1">
              <a:defRPr/>
            </a:pPr>
            <a:endParaRPr lang="en-US" dirty="0" smtClean="0"/>
          </a:p>
        </p:txBody>
      </p:sp>
    </p:spTree>
    <p:extLst>
      <p:ext uri="{BB962C8B-B14F-4D97-AF65-F5344CB8AC3E}">
        <p14:creationId xmlns:p14="http://schemas.microsoft.com/office/powerpoint/2010/main" val="1915823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defRPr/>
            </a:pPr>
            <a:r>
              <a:rPr lang="en-US" sz="4000" dirty="0" smtClean="0">
                <a:latin typeface="Comic Sans MS" pitchFamily="66" charset="0"/>
              </a:rPr>
              <a:t>Advantages of implementing a synchronization program</a:t>
            </a:r>
          </a:p>
        </p:txBody>
      </p:sp>
      <p:sp>
        <p:nvSpPr>
          <p:cNvPr id="9219" name="Rectangle 3"/>
          <p:cNvSpPr>
            <a:spLocks noGrp="1" noChangeArrowheads="1"/>
          </p:cNvSpPr>
          <p:nvPr>
            <p:ph idx="1"/>
          </p:nvPr>
        </p:nvSpPr>
        <p:spPr/>
        <p:txBody>
          <a:bodyPr/>
          <a:lstStyle/>
          <a:p>
            <a:pPr algn="l" rtl="0" eaLnBrk="1" hangingPunct="1">
              <a:defRPr/>
            </a:pPr>
            <a:r>
              <a:rPr lang="en-US" dirty="0" smtClean="0"/>
              <a:t>Calves produced early in season will wean heavier because they are older</a:t>
            </a:r>
          </a:p>
          <a:p>
            <a:pPr algn="l" rtl="0" eaLnBrk="1" hangingPunct="1">
              <a:defRPr/>
            </a:pPr>
            <a:r>
              <a:rPr lang="en-US" dirty="0" smtClean="0"/>
              <a:t>Cows require 40-60 days to recover from calving before next breeding</a:t>
            </a:r>
          </a:p>
          <a:p>
            <a:pPr lvl="1" algn="l" rtl="0" eaLnBrk="1" hangingPunct="1">
              <a:defRPr/>
            </a:pPr>
            <a:r>
              <a:rPr lang="en-US" dirty="0" smtClean="0"/>
              <a:t>Cows that bred earlier have better chance of maintaining 365 d calving interval the next year</a:t>
            </a:r>
          </a:p>
        </p:txBody>
      </p:sp>
    </p:spTree>
    <p:extLst>
      <p:ext uri="{BB962C8B-B14F-4D97-AF65-F5344CB8AC3E}">
        <p14:creationId xmlns:p14="http://schemas.microsoft.com/office/powerpoint/2010/main" val="513756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defRPr/>
            </a:pPr>
            <a:r>
              <a:rPr lang="en-US" sz="4000" smtClean="0">
                <a:latin typeface="Comic Sans MS" pitchFamily="66" charset="0"/>
              </a:rPr>
              <a:t>Basis for Synchronization of Estrus</a:t>
            </a:r>
          </a:p>
        </p:txBody>
      </p:sp>
      <p:sp>
        <p:nvSpPr>
          <p:cNvPr id="33795" name="Rectangle 3"/>
          <p:cNvSpPr>
            <a:spLocks noGrp="1" noChangeArrowheads="1"/>
          </p:cNvSpPr>
          <p:nvPr>
            <p:ph type="body" sz="half" idx="1"/>
          </p:nvPr>
        </p:nvSpPr>
        <p:spPr>
          <a:xfrm>
            <a:off x="457200" y="1828800"/>
            <a:ext cx="7772400" cy="4495800"/>
          </a:xfrm>
        </p:spPr>
        <p:txBody>
          <a:bodyPr/>
          <a:lstStyle/>
          <a:p>
            <a:pPr algn="l" rtl="0" eaLnBrk="1" hangingPunct="1">
              <a:defRPr/>
            </a:pPr>
            <a:r>
              <a:rPr lang="en-US" sz="2800" dirty="0" smtClean="0"/>
              <a:t>Manipulate life span of CL</a:t>
            </a:r>
            <a:br>
              <a:rPr lang="en-US" sz="2800" dirty="0" smtClean="0"/>
            </a:br>
            <a:endParaRPr lang="en-US" sz="2800" dirty="0" smtClean="0"/>
          </a:p>
          <a:p>
            <a:pPr algn="l" rtl="0" eaLnBrk="1" hangingPunct="1">
              <a:defRPr/>
            </a:pPr>
            <a:r>
              <a:rPr lang="en-US" sz="2800" dirty="0" smtClean="0"/>
              <a:t>Manipulate growth of follicles and timing of ovulation</a:t>
            </a:r>
          </a:p>
        </p:txBody>
      </p:sp>
      <p:graphicFrame>
        <p:nvGraphicFramePr>
          <p:cNvPr id="7172" name="Object 4"/>
          <p:cNvGraphicFramePr>
            <a:graphicFrameLocks noGrp="1" noChangeAspect="1"/>
          </p:cNvGraphicFramePr>
          <p:nvPr>
            <p:ph sz="half" idx="2"/>
            <p:extLst>
              <p:ext uri="{D42A27DB-BD31-4B8C-83A1-F6EECF244321}">
                <p14:modId xmlns:p14="http://schemas.microsoft.com/office/powerpoint/2010/main" val="4020843013"/>
              </p:ext>
            </p:extLst>
          </p:nvPr>
        </p:nvGraphicFramePr>
        <p:xfrm>
          <a:off x="2843808" y="3501008"/>
          <a:ext cx="3717925" cy="2786062"/>
        </p:xfrm>
        <a:graphic>
          <a:graphicData uri="http://schemas.openxmlformats.org/presentationml/2006/ole">
            <mc:AlternateContent xmlns:mc="http://schemas.openxmlformats.org/markup-compatibility/2006">
              <mc:Choice xmlns:v="urn:schemas-microsoft-com:vml" Requires="v">
                <p:oleObj spid="_x0000_s1044" name="Image" r:id="rId3" imgW="4447619" imgH="3333333" progId="PhotoDeluxeBusiness.Image.1">
                  <p:embed/>
                </p:oleObj>
              </mc:Choice>
              <mc:Fallback>
                <p:oleObj name="Image" r:id="rId3" imgW="4447619" imgH="3333333" progId="PhotoDeluxeBusiness.Image.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13158" t="30176" r="5757" b="9326"/>
                      <a:stretch>
                        <a:fillRect/>
                      </a:stretch>
                    </p:blipFill>
                    <p:spPr bwMode="auto">
                      <a:xfrm>
                        <a:off x="2843808" y="3501008"/>
                        <a:ext cx="3717925" cy="278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74309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74" name="Group 58"/>
          <p:cNvGraphicFramePr>
            <a:graphicFrameLocks noGrp="1"/>
          </p:cNvGraphicFramePr>
          <p:nvPr/>
        </p:nvGraphicFramePr>
        <p:xfrm>
          <a:off x="152400" y="1295400"/>
          <a:ext cx="8686800" cy="5111750"/>
        </p:xfrm>
        <a:graphic>
          <a:graphicData uri="http://schemas.openxmlformats.org/drawingml/2006/table">
            <a:tbl>
              <a:tblPr/>
              <a:tblGrid>
                <a:gridCol w="2933777"/>
                <a:gridCol w="2200333"/>
                <a:gridCol w="3552690"/>
              </a:tblGrid>
              <a:tr h="567972">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000" b="1" i="0" u="none" strike="noStrike" cap="none" normalizeH="0" baseline="0" dirty="0" smtClean="0">
                          <a:ln>
                            <a:noFill/>
                          </a:ln>
                          <a:solidFill>
                            <a:srgbClr val="A50021"/>
                          </a:solidFill>
                          <a:effectLst>
                            <a:outerShdw blurRad="38100" dist="38100" dir="2700000" algn="tl">
                              <a:srgbClr val="C0C0C0"/>
                            </a:outerShdw>
                          </a:effectLst>
                          <a:latin typeface="AGaramond" pitchFamily="18" charset="0"/>
                        </a:rPr>
                        <a:t>Method</a:t>
                      </a:r>
                    </a:p>
                  </a:txBody>
                  <a:tcPr marT="48683" marB="48683" horzOverflow="overflow">
                    <a:lnL w="12700" cap="flat" cmpd="sng" algn="ctr">
                      <a:solidFill>
                        <a:srgbClr val="6600CC"/>
                      </a:solidFill>
                      <a:prstDash val="solid"/>
                      <a:round/>
                      <a:headEnd type="none" w="med" len="med"/>
                      <a:tailEnd type="none" w="med" len="med"/>
                    </a:lnL>
                    <a:lnR>
                      <a:noFill/>
                    </a:lnR>
                    <a:lnT w="12700" cap="flat" cmpd="sng" algn="ctr">
                      <a:solidFill>
                        <a:srgbClr val="6600CC"/>
                      </a:solidFill>
                      <a:prstDash val="solid"/>
                      <a:round/>
                      <a:headEnd type="none" w="med" len="med"/>
                      <a:tailEnd type="none" w="med" len="med"/>
                    </a:lnT>
                    <a:lnB w="1270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000" b="1" i="0" u="none" strike="noStrike" cap="none" normalizeH="0" baseline="0" dirty="0" err="1" smtClean="0">
                          <a:ln>
                            <a:noFill/>
                          </a:ln>
                          <a:solidFill>
                            <a:srgbClr val="A50021"/>
                          </a:solidFill>
                          <a:effectLst>
                            <a:outerShdw blurRad="38100" dist="38100" dir="2700000" algn="tl">
                              <a:srgbClr val="C0C0C0"/>
                            </a:outerShdw>
                          </a:effectLst>
                          <a:latin typeface="AGaramond" pitchFamily="18" charset="0"/>
                        </a:rPr>
                        <a:t>Tradename</a:t>
                      </a:r>
                      <a:endParaRPr kumimoji="0" lang="en-US" sz="3000" b="1" i="0" u="none" strike="noStrike" cap="none" normalizeH="0" baseline="0" dirty="0" smtClean="0">
                        <a:ln>
                          <a:noFill/>
                        </a:ln>
                        <a:solidFill>
                          <a:srgbClr val="A50021"/>
                        </a:solidFill>
                        <a:effectLst>
                          <a:outerShdw blurRad="38100" dist="38100" dir="2700000" algn="tl">
                            <a:srgbClr val="C0C0C0"/>
                          </a:outerShdw>
                        </a:effectLst>
                        <a:latin typeface="AGaramond" pitchFamily="18" charset="0"/>
                      </a:endParaRPr>
                    </a:p>
                  </a:txBody>
                  <a:tcPr marT="48683" marB="48683" horzOverflow="overflow">
                    <a:lnL>
                      <a:noFill/>
                    </a:lnL>
                    <a:lnR>
                      <a:noFill/>
                    </a:lnR>
                    <a:lnT w="12700" cap="flat" cmpd="sng" algn="ctr">
                      <a:solidFill>
                        <a:srgbClr val="6600CC"/>
                      </a:solidFill>
                      <a:prstDash val="solid"/>
                      <a:round/>
                      <a:headEnd type="none" w="med" len="med"/>
                      <a:tailEnd type="none" w="med" len="med"/>
                    </a:lnT>
                    <a:lnB w="12700"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000" b="1" i="0" u="none" strike="noStrike" cap="none" normalizeH="0" baseline="0" smtClean="0">
                          <a:ln>
                            <a:noFill/>
                          </a:ln>
                          <a:solidFill>
                            <a:srgbClr val="A50021"/>
                          </a:solidFill>
                          <a:effectLst>
                            <a:outerShdw blurRad="38100" dist="38100" dir="2700000" algn="tl">
                              <a:srgbClr val="C0C0C0"/>
                            </a:outerShdw>
                          </a:effectLst>
                          <a:latin typeface="AGaramond" pitchFamily="18" charset="0"/>
                        </a:rPr>
                        <a:t>Utilization</a:t>
                      </a:r>
                    </a:p>
                  </a:txBody>
                  <a:tcPr marT="48683" marB="48683" horzOverflow="overflow">
                    <a:lnL>
                      <a:noFill/>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chemeClr val="folHlink"/>
                      </a:solidFill>
                      <a:prstDash val="solid"/>
                      <a:round/>
                      <a:headEnd type="none" w="med" len="med"/>
                      <a:tailEnd type="none" w="med" len="med"/>
                    </a:lnB>
                    <a:lnTlToBr>
                      <a:noFill/>
                    </a:lnTlToBr>
                    <a:lnBlToTr>
                      <a:noFill/>
                    </a:lnBlToTr>
                    <a:noFill/>
                  </a:tcPr>
                </a:tc>
              </a:tr>
              <a:tr h="113594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rgbClr val="FFFF66"/>
                          </a:solidFill>
                          <a:effectLst>
                            <a:outerShdw blurRad="38100" dist="38100" dir="2700000" algn="tl">
                              <a:srgbClr val="000000"/>
                            </a:outerShdw>
                          </a:effectLst>
                          <a:latin typeface="AGaramond" pitchFamily="18" charset="0"/>
                        </a:rPr>
                        <a:t>Gonadotropins</a:t>
                      </a:r>
                    </a:p>
                  </a:txBody>
                  <a:tcPr marT="48683" marB="48683" horzOverflow="overflow">
                    <a:lnL w="12700" cap="flat" cmpd="sng" algn="ctr">
                      <a:solidFill>
                        <a:srgbClr val="6600CC"/>
                      </a:solidFill>
                      <a:prstDash val="solid"/>
                      <a:round/>
                      <a:headEnd type="none" w="med" len="med"/>
                      <a:tailEnd type="none" w="med" len="med"/>
                    </a:lnL>
                    <a:lnR>
                      <a:noFill/>
                    </a:lnR>
                    <a:lnT w="12700" cap="flat" cmpd="sng" algn="ctr">
                      <a:solidFill>
                        <a:schemeClr val="folHlink"/>
                      </a:solidFill>
                      <a:prstDash val="solid"/>
                      <a:round/>
                      <a:headEnd type="none" w="med" len="med"/>
                      <a:tailEnd type="none" w="med" len="med"/>
                    </a:lnT>
                    <a:lnB>
                      <a:noFill/>
                    </a:lnB>
                    <a:lnTlToBr>
                      <a:noFill/>
                    </a:lnTlToBr>
                    <a:lnBlToTr>
                      <a:noFill/>
                    </a:lnBlToTr>
                    <a:solidFill>
                      <a:srgbClr val="8000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rgbClr val="FFFF66"/>
                          </a:solidFill>
                          <a:effectLst>
                            <a:outerShdw blurRad="38100" dist="38100" dir="2700000" algn="tl">
                              <a:srgbClr val="000000"/>
                            </a:outerShdw>
                          </a:effectLst>
                          <a:latin typeface="AGaramond" pitchFamily="18" charset="0"/>
                        </a:rPr>
                        <a:t>Cystorelin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rgbClr val="FFFF66"/>
                          </a:solidFill>
                          <a:effectLst>
                            <a:outerShdw blurRad="38100" dist="38100" dir="2700000" algn="tl">
                              <a:srgbClr val="000000"/>
                            </a:outerShdw>
                          </a:effectLst>
                          <a:latin typeface="AGaramond" pitchFamily="18" charset="0"/>
                        </a:rPr>
                        <a:t>Fertagyl</a:t>
                      </a:r>
                    </a:p>
                  </a:txBody>
                  <a:tcPr marT="48683" marB="48683" horzOverflow="overflow">
                    <a:lnL>
                      <a:noFill/>
                    </a:lnL>
                    <a:lnR>
                      <a:noFill/>
                    </a:lnR>
                    <a:lnT w="12700" cap="flat" cmpd="sng" algn="ctr">
                      <a:solidFill>
                        <a:schemeClr val="folHlink"/>
                      </a:solidFill>
                      <a:prstDash val="solid"/>
                      <a:round/>
                      <a:headEnd type="none" w="med" len="med"/>
                      <a:tailEnd type="none" w="med" len="med"/>
                    </a:lnT>
                    <a:lnB>
                      <a:noFill/>
                    </a:lnB>
                    <a:lnTlToBr>
                      <a:noFill/>
                    </a:lnTlToBr>
                    <a:lnBlToTr>
                      <a:noFill/>
                    </a:lnBlToTr>
                    <a:solidFill>
                      <a:srgbClr val="8000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rgbClr val="FFFF66"/>
                          </a:solidFill>
                          <a:effectLst>
                            <a:outerShdw blurRad="38100" dist="38100" dir="2700000" algn="tl">
                              <a:srgbClr val="000000"/>
                            </a:outerShdw>
                          </a:effectLst>
                          <a:latin typeface="AGaramond" pitchFamily="18" charset="0"/>
                        </a:rPr>
                        <a:t>Mature females</a:t>
                      </a:r>
                    </a:p>
                  </a:txBody>
                  <a:tcPr marT="48683" marB="48683" horzOverflow="overflow">
                    <a:lnL>
                      <a:noFill/>
                    </a:lnL>
                    <a:lnR w="12700" cap="flat" cmpd="sng" algn="ctr">
                      <a:solidFill>
                        <a:srgbClr val="6600CC"/>
                      </a:solidFill>
                      <a:prstDash val="solid"/>
                      <a:round/>
                      <a:headEnd type="none" w="med" len="med"/>
                      <a:tailEnd type="none" w="med" len="med"/>
                    </a:lnR>
                    <a:lnT w="12700" cap="flat" cmpd="sng" algn="ctr">
                      <a:solidFill>
                        <a:schemeClr val="folHlink"/>
                      </a:solidFill>
                      <a:prstDash val="solid"/>
                      <a:round/>
                      <a:headEnd type="none" w="med" len="med"/>
                      <a:tailEnd type="none" w="med" len="med"/>
                    </a:lnT>
                    <a:lnB>
                      <a:noFill/>
                    </a:lnB>
                    <a:lnTlToBr>
                      <a:noFill/>
                    </a:lnTlToBr>
                    <a:lnBlToTr>
                      <a:noFill/>
                    </a:lnBlToTr>
                    <a:solidFill>
                      <a:srgbClr val="800000">
                        <a:alpha val="50000"/>
                      </a:srgbClr>
                    </a:solidFill>
                  </a:tcPr>
                </a:tc>
              </a:tr>
              <a:tr h="1785056">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800" b="0" i="0" u="none" strike="noStrike" cap="none" normalizeH="0" baseline="0" smtClean="0">
                          <a:ln>
                            <a:noFill/>
                          </a:ln>
                          <a:solidFill>
                            <a:srgbClr val="0066FF"/>
                          </a:solidFill>
                          <a:effectLst>
                            <a:outerShdw blurRad="38100" dist="38100" dir="2700000" algn="tl">
                              <a:srgbClr val="000000"/>
                            </a:outerShdw>
                          </a:effectLst>
                          <a:latin typeface="AGaramond" pitchFamily="18" charset="0"/>
                        </a:rPr>
                        <a:t>Prostaglandins</a:t>
                      </a:r>
                    </a:p>
                  </a:txBody>
                  <a:tcPr marT="48683" marB="48683" horzOverflow="overflow">
                    <a:lnL w="12700" cap="flat" cmpd="sng" algn="ctr">
                      <a:solidFill>
                        <a:srgbClr val="6600CC"/>
                      </a:solidFill>
                      <a:prstDash val="solid"/>
                      <a:round/>
                      <a:headEnd type="none" w="med" len="med"/>
                      <a:tailEnd type="none" w="med" len="med"/>
                    </a:lnL>
                    <a:lnR>
                      <a:noFill/>
                    </a:lnR>
                    <a:lnT>
                      <a:noFill/>
                    </a:lnT>
                    <a:lnB>
                      <a:noFill/>
                    </a:lnB>
                    <a:lnTlToBr>
                      <a:noFill/>
                    </a:lnTlToBr>
                    <a:lnBlToTr>
                      <a:noFill/>
                    </a:lnBlToTr>
                    <a:solidFill>
                      <a:srgbClr val="FFFFCC">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800" b="0" i="0" u="none" strike="noStrike" cap="none" normalizeH="0" baseline="0" dirty="0" err="1" smtClean="0">
                          <a:ln>
                            <a:noFill/>
                          </a:ln>
                          <a:solidFill>
                            <a:srgbClr val="0066FF"/>
                          </a:solidFill>
                          <a:effectLst>
                            <a:outerShdw blurRad="38100" dist="38100" dir="2700000" algn="tl">
                              <a:srgbClr val="000000"/>
                            </a:outerShdw>
                          </a:effectLst>
                          <a:latin typeface="AGaramond" pitchFamily="18" charset="0"/>
                        </a:rPr>
                        <a:t>Estrumate</a:t>
                      </a:r>
                      <a:endParaRPr kumimoji="0" lang="en-US" sz="2800" b="0" i="0" u="none" strike="noStrike" cap="none" normalizeH="0" baseline="0" dirty="0" smtClean="0">
                        <a:ln>
                          <a:noFill/>
                        </a:ln>
                        <a:solidFill>
                          <a:srgbClr val="0066FF"/>
                        </a:solidFill>
                        <a:effectLst>
                          <a:outerShdw blurRad="38100" dist="38100" dir="2700000" algn="tl">
                            <a:srgbClr val="000000"/>
                          </a:outerShdw>
                        </a:effectLst>
                        <a:latin typeface="AGaramond" pitchFamily="18" charset="0"/>
                      </a:endParaRPr>
                    </a:p>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800" b="0" i="0" u="none" strike="noStrike" cap="none" normalizeH="0" baseline="0" dirty="0" err="1" smtClean="0">
                          <a:ln>
                            <a:noFill/>
                          </a:ln>
                          <a:solidFill>
                            <a:srgbClr val="0066FF"/>
                          </a:solidFill>
                          <a:effectLst>
                            <a:outerShdw blurRad="38100" dist="38100" dir="2700000" algn="tl">
                              <a:srgbClr val="000000"/>
                            </a:outerShdw>
                          </a:effectLst>
                          <a:latin typeface="AGaramond" pitchFamily="18" charset="0"/>
                        </a:rPr>
                        <a:t>Lutalyse</a:t>
                      </a:r>
                      <a:endParaRPr kumimoji="0" lang="en-US" sz="2800" b="0" i="0" u="none" strike="noStrike" cap="none" normalizeH="0" baseline="0" dirty="0" smtClean="0">
                        <a:ln>
                          <a:noFill/>
                        </a:ln>
                        <a:solidFill>
                          <a:srgbClr val="0066FF"/>
                        </a:solidFill>
                        <a:effectLst>
                          <a:outerShdw blurRad="38100" dist="38100" dir="2700000" algn="tl">
                            <a:srgbClr val="000000"/>
                          </a:outerShdw>
                        </a:effectLst>
                        <a:latin typeface="AGaramond" pitchFamily="18" charset="0"/>
                      </a:endParaRPr>
                    </a:p>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800" b="0" i="0" u="none" strike="noStrike" cap="none" normalizeH="0" baseline="0" dirty="0" err="1" smtClean="0">
                          <a:ln>
                            <a:noFill/>
                          </a:ln>
                          <a:solidFill>
                            <a:srgbClr val="0066FF"/>
                          </a:solidFill>
                          <a:effectLst>
                            <a:outerShdw blurRad="38100" dist="38100" dir="2700000" algn="tl">
                              <a:srgbClr val="000000"/>
                            </a:outerShdw>
                          </a:effectLst>
                          <a:latin typeface="AGaramond" pitchFamily="18" charset="0"/>
                        </a:rPr>
                        <a:t>Prostamate</a:t>
                      </a:r>
                      <a:endParaRPr kumimoji="0" lang="en-US" sz="2800" b="0" i="0" u="none" strike="noStrike" cap="none" normalizeH="0" baseline="0" dirty="0" smtClean="0">
                        <a:ln>
                          <a:noFill/>
                        </a:ln>
                        <a:solidFill>
                          <a:srgbClr val="0066FF"/>
                        </a:solidFill>
                        <a:effectLst>
                          <a:outerShdw blurRad="38100" dist="38100" dir="2700000" algn="tl">
                            <a:srgbClr val="000000"/>
                          </a:outerShdw>
                        </a:effectLst>
                        <a:latin typeface="AGaramond" pitchFamily="18" charset="0"/>
                      </a:endParaRPr>
                    </a:p>
                  </a:txBody>
                  <a:tcPr marT="48683" marB="48683" horzOverflow="overflow">
                    <a:lnL>
                      <a:noFill/>
                    </a:lnL>
                    <a:lnR>
                      <a:noFill/>
                    </a:lnR>
                    <a:lnT>
                      <a:noFill/>
                    </a:lnT>
                    <a:lnB>
                      <a:noFill/>
                    </a:lnB>
                    <a:lnTlToBr>
                      <a:noFill/>
                    </a:lnTlToBr>
                    <a:lnBlToTr>
                      <a:noFill/>
                    </a:lnBlToTr>
                    <a:solidFill>
                      <a:srgbClr val="FFFFCC">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800" b="0" i="0" u="none" strike="noStrike" cap="none" normalizeH="0" baseline="0" smtClean="0">
                          <a:ln>
                            <a:noFill/>
                          </a:ln>
                          <a:solidFill>
                            <a:srgbClr val="0066FF"/>
                          </a:solidFill>
                          <a:effectLst>
                            <a:outerShdw blurRad="38100" dist="38100" dir="2700000" algn="tl">
                              <a:srgbClr val="000000"/>
                            </a:outerShdw>
                          </a:effectLst>
                          <a:latin typeface="AGaramond" pitchFamily="18" charset="0"/>
                        </a:rPr>
                        <a:t>Cycling females</a:t>
                      </a:r>
                    </a:p>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endParaRPr kumimoji="0" lang="en-US" sz="2800" b="0" i="0" u="none" strike="noStrike" cap="none" normalizeH="0" baseline="0" smtClean="0">
                        <a:ln>
                          <a:noFill/>
                        </a:ln>
                        <a:solidFill>
                          <a:srgbClr val="0066FF"/>
                        </a:solidFill>
                        <a:effectLst>
                          <a:outerShdw blurRad="38100" dist="38100" dir="2700000" algn="tl">
                            <a:srgbClr val="000000"/>
                          </a:outerShdw>
                        </a:effectLst>
                        <a:latin typeface="AGaramond" pitchFamily="18" charset="0"/>
                      </a:endParaRPr>
                    </a:p>
                  </a:txBody>
                  <a:tcPr marT="48683" marB="48683" horzOverflow="overflow">
                    <a:lnL>
                      <a:noFill/>
                    </a:lnL>
                    <a:lnR w="12700" cap="flat" cmpd="sng" algn="ctr">
                      <a:solidFill>
                        <a:srgbClr val="6600CC"/>
                      </a:solidFill>
                      <a:prstDash val="solid"/>
                      <a:round/>
                      <a:headEnd type="none" w="med" len="med"/>
                      <a:tailEnd type="none" w="med" len="med"/>
                    </a:lnR>
                    <a:lnT>
                      <a:noFill/>
                    </a:lnT>
                    <a:lnB>
                      <a:noFill/>
                    </a:lnB>
                    <a:lnTlToBr>
                      <a:noFill/>
                    </a:lnTlToBr>
                    <a:lnBlToTr>
                      <a:noFill/>
                    </a:lnBlToTr>
                    <a:solidFill>
                      <a:srgbClr val="FFFFCC">
                        <a:alpha val="50000"/>
                      </a:srgbClr>
                    </a:solidFill>
                  </a:tcPr>
                </a:tc>
              </a:tr>
              <a:tr h="1622778">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800" b="0" i="0" u="none" strike="noStrike" cap="none" normalizeH="0" baseline="0" smtClean="0">
                          <a:ln>
                            <a:noFill/>
                          </a:ln>
                          <a:solidFill>
                            <a:srgbClr val="00CC00"/>
                          </a:solidFill>
                          <a:effectLst>
                            <a:outerShdw blurRad="38100" dist="38100" dir="2700000" algn="tl">
                              <a:srgbClr val="000000"/>
                            </a:outerShdw>
                          </a:effectLst>
                          <a:latin typeface="AGaramond" pitchFamily="18" charset="0"/>
                        </a:rPr>
                        <a:t>Progestins</a:t>
                      </a:r>
                    </a:p>
                  </a:txBody>
                  <a:tcPr marT="48683" marB="48683" horzOverflow="overflow">
                    <a:lnL w="12700" cap="flat" cmpd="sng" algn="ctr">
                      <a:solidFill>
                        <a:srgbClr val="6600CC"/>
                      </a:solidFill>
                      <a:prstDash val="solid"/>
                      <a:round/>
                      <a:headEnd type="none" w="med" len="med"/>
                      <a:tailEnd type="none" w="med" len="med"/>
                    </a:lnL>
                    <a:lnR>
                      <a:noFill/>
                    </a:lnR>
                    <a:lnT>
                      <a:noFill/>
                    </a:lnT>
                    <a:lnB w="12700" cap="flat" cmpd="sng" algn="ctr">
                      <a:solidFill>
                        <a:srgbClr val="6600CC"/>
                      </a:solidFill>
                      <a:prstDash val="solid"/>
                      <a:round/>
                      <a:headEnd type="none" w="med" len="med"/>
                      <a:tailEnd type="none" w="med" len="med"/>
                    </a:lnB>
                    <a:lnTlToBr>
                      <a:noFill/>
                    </a:lnTlToBr>
                    <a:lnBlToTr>
                      <a:noFill/>
                    </a:lnBlToTr>
                    <a:solidFill>
                      <a:schemeClr val="tx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800" b="0" i="0" u="none" strike="noStrike" cap="none" normalizeH="0" baseline="0" smtClean="0">
                          <a:ln>
                            <a:noFill/>
                          </a:ln>
                          <a:solidFill>
                            <a:srgbClr val="00CC00"/>
                          </a:solidFill>
                          <a:effectLst>
                            <a:outerShdw blurRad="38100" dist="38100" dir="2700000" algn="tl">
                              <a:srgbClr val="000000"/>
                            </a:outerShdw>
                          </a:effectLst>
                          <a:latin typeface="AGaramond" pitchFamily="18" charset="0"/>
                        </a:rPr>
                        <a:t>MGA</a:t>
                      </a:r>
                    </a:p>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800" b="0" i="0" u="none" strike="noStrike" cap="none" normalizeH="0" baseline="0" smtClean="0">
                          <a:ln>
                            <a:noFill/>
                          </a:ln>
                          <a:solidFill>
                            <a:srgbClr val="00CC00"/>
                          </a:solidFill>
                          <a:effectLst>
                            <a:outerShdw blurRad="38100" dist="38100" dir="2700000" algn="tl">
                              <a:srgbClr val="000000"/>
                            </a:outerShdw>
                          </a:effectLst>
                          <a:latin typeface="AGaramond" pitchFamily="18" charset="0"/>
                        </a:rPr>
                        <a:t>CIDR</a:t>
                      </a:r>
                    </a:p>
                  </a:txBody>
                  <a:tcPr marT="48683" marB="48683" horzOverflow="overflow">
                    <a:lnL>
                      <a:noFill/>
                    </a:lnL>
                    <a:lnR>
                      <a:noFill/>
                    </a:lnR>
                    <a:lnT>
                      <a:noFill/>
                    </a:lnT>
                    <a:lnB w="12700" cap="flat" cmpd="sng" algn="ctr">
                      <a:solidFill>
                        <a:srgbClr val="6600CC"/>
                      </a:solidFill>
                      <a:prstDash val="solid"/>
                      <a:round/>
                      <a:headEnd type="none" w="med" len="med"/>
                      <a:tailEnd type="none" w="med" len="med"/>
                    </a:lnB>
                    <a:lnTlToBr>
                      <a:noFill/>
                    </a:lnTlToBr>
                    <a:lnBlToTr>
                      <a:noFill/>
                    </a:lnBlToTr>
                    <a:solidFill>
                      <a:schemeClr val="tx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800" b="0" i="0" u="none" strike="noStrike" cap="none" normalizeH="0" baseline="0" dirty="0" smtClean="0">
                          <a:ln>
                            <a:noFill/>
                          </a:ln>
                          <a:solidFill>
                            <a:srgbClr val="00CC00"/>
                          </a:solidFill>
                          <a:effectLst>
                            <a:outerShdw blurRad="38100" dist="38100" dir="2700000" algn="tl">
                              <a:srgbClr val="000000"/>
                            </a:outerShdw>
                          </a:effectLst>
                          <a:latin typeface="AGaramond" pitchFamily="18" charset="0"/>
                        </a:rPr>
                        <a:t>Pre-pubertal heifers</a:t>
                      </a:r>
                    </a:p>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800" b="0" i="0" u="none" strike="noStrike" cap="none" normalizeH="0" baseline="0" dirty="0" smtClean="0">
                          <a:ln>
                            <a:noFill/>
                          </a:ln>
                          <a:solidFill>
                            <a:srgbClr val="00CC00"/>
                          </a:solidFill>
                          <a:effectLst>
                            <a:outerShdw blurRad="38100" dist="38100" dir="2700000" algn="tl">
                              <a:srgbClr val="000000"/>
                            </a:outerShdw>
                          </a:effectLst>
                          <a:latin typeface="AGaramond" pitchFamily="18" charset="0"/>
                        </a:rPr>
                        <a:t>Post-partum or</a:t>
                      </a:r>
                    </a:p>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800" b="0" i="0" u="none" strike="noStrike" cap="none" normalizeH="0" baseline="0" dirty="0" smtClean="0">
                          <a:ln>
                            <a:noFill/>
                          </a:ln>
                          <a:solidFill>
                            <a:srgbClr val="00CC00"/>
                          </a:solidFill>
                          <a:effectLst>
                            <a:outerShdw blurRad="38100" dist="38100" dir="2700000" algn="tl">
                              <a:srgbClr val="000000"/>
                            </a:outerShdw>
                          </a:effectLst>
                          <a:latin typeface="AGaramond" pitchFamily="18" charset="0"/>
                        </a:rPr>
                        <a:t>Anestrous females</a:t>
                      </a:r>
                    </a:p>
                  </a:txBody>
                  <a:tcPr marT="48683" marB="48683" horzOverflow="overflow">
                    <a:lnL>
                      <a:noFill/>
                    </a:lnL>
                    <a:lnR w="12700" cap="flat" cmpd="sng" algn="ctr">
                      <a:solidFill>
                        <a:srgbClr val="6600CC"/>
                      </a:solidFill>
                      <a:prstDash val="solid"/>
                      <a:round/>
                      <a:headEnd type="none" w="med" len="med"/>
                      <a:tailEnd type="none" w="med" len="med"/>
                    </a:lnR>
                    <a:lnT>
                      <a:noFill/>
                    </a:lnT>
                    <a:lnB w="12700" cap="flat" cmpd="sng" algn="ctr">
                      <a:solidFill>
                        <a:srgbClr val="6600CC"/>
                      </a:solidFill>
                      <a:prstDash val="solid"/>
                      <a:round/>
                      <a:headEnd type="none" w="med" len="med"/>
                      <a:tailEnd type="none" w="med" len="med"/>
                    </a:lnB>
                    <a:lnTlToBr>
                      <a:noFill/>
                    </a:lnTlToBr>
                    <a:lnBlToTr>
                      <a:noFill/>
                    </a:lnBlToTr>
                    <a:solidFill>
                      <a:schemeClr val="tx2">
                        <a:alpha val="50000"/>
                      </a:schemeClr>
                    </a:solidFill>
                  </a:tcPr>
                </a:tc>
              </a:tr>
            </a:tbl>
          </a:graphicData>
        </a:graphic>
      </p:graphicFrame>
      <p:sp>
        <p:nvSpPr>
          <p:cNvPr id="8212" name="Text Box 77"/>
          <p:cNvSpPr txBox="1">
            <a:spLocks noChangeArrowheads="1"/>
          </p:cNvSpPr>
          <p:nvPr/>
        </p:nvSpPr>
        <p:spPr bwMode="auto">
          <a:xfrm>
            <a:off x="762000" y="533400"/>
            <a:ext cx="7315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l" rtl="0" eaLnBrk="0" fontAlgn="base" hangingPunct="0">
              <a:spcBef>
                <a:spcPct val="0"/>
              </a:spcBef>
              <a:spcAft>
                <a:spcPct val="0"/>
              </a:spcAft>
              <a:defRPr>
                <a:solidFill>
                  <a:schemeClr val="tx1"/>
                </a:solidFill>
                <a:latin typeface="Tahoma" pitchFamily="34" charset="0"/>
              </a:defRPr>
            </a:lvl6pPr>
            <a:lvl7pPr marL="2971800" indent="-228600" algn="l" rtl="0" eaLnBrk="0" fontAlgn="base" hangingPunct="0">
              <a:spcBef>
                <a:spcPct val="0"/>
              </a:spcBef>
              <a:spcAft>
                <a:spcPct val="0"/>
              </a:spcAft>
              <a:defRPr>
                <a:solidFill>
                  <a:schemeClr val="tx1"/>
                </a:solidFill>
                <a:latin typeface="Tahoma" pitchFamily="34" charset="0"/>
              </a:defRPr>
            </a:lvl7pPr>
            <a:lvl8pPr marL="3429000" indent="-228600" algn="l" rtl="0" eaLnBrk="0" fontAlgn="base" hangingPunct="0">
              <a:spcBef>
                <a:spcPct val="0"/>
              </a:spcBef>
              <a:spcAft>
                <a:spcPct val="0"/>
              </a:spcAft>
              <a:defRPr>
                <a:solidFill>
                  <a:schemeClr val="tx1"/>
                </a:solidFill>
                <a:latin typeface="Tahoma" pitchFamily="34" charset="0"/>
              </a:defRPr>
            </a:lvl8pPr>
            <a:lvl9pPr marL="3886200" indent="-228600" algn="l" rtl="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US" sz="3600">
                <a:solidFill>
                  <a:srgbClr val="000000"/>
                </a:solidFill>
                <a:latin typeface="Comic Sans MS" pitchFamily="66" charset="0"/>
              </a:rPr>
              <a:t>Synchronization Methods</a:t>
            </a:r>
          </a:p>
        </p:txBody>
      </p:sp>
    </p:spTree>
    <p:extLst>
      <p:ext uri="{BB962C8B-B14F-4D97-AF65-F5344CB8AC3E}">
        <p14:creationId xmlns:p14="http://schemas.microsoft.com/office/powerpoint/2010/main" val="986813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latin typeface="Comic Sans MS" pitchFamily="66" charset="0"/>
              </a:rPr>
              <a:t>Synchronization Methods</a:t>
            </a:r>
          </a:p>
        </p:txBody>
      </p:sp>
      <p:sp>
        <p:nvSpPr>
          <p:cNvPr id="14339" name="Rectangle 3"/>
          <p:cNvSpPr>
            <a:spLocks noGrp="1" noChangeArrowheads="1"/>
          </p:cNvSpPr>
          <p:nvPr>
            <p:ph idx="1"/>
          </p:nvPr>
        </p:nvSpPr>
        <p:spPr/>
        <p:txBody>
          <a:bodyPr/>
          <a:lstStyle/>
          <a:p>
            <a:pPr algn="l" rtl="0" eaLnBrk="1" hangingPunct="1">
              <a:buFont typeface="Wingdings" pitchFamily="2" charset="2"/>
              <a:buNone/>
              <a:defRPr/>
            </a:pPr>
            <a:r>
              <a:rPr lang="en-US" dirty="0" smtClean="0">
                <a:latin typeface="Palatino Linotype" pitchFamily="18" charset="0"/>
              </a:rPr>
              <a:t> </a:t>
            </a:r>
            <a:r>
              <a:rPr lang="en-US" dirty="0" smtClean="0"/>
              <a:t>Gonadotropins(</a:t>
            </a:r>
            <a:r>
              <a:rPr lang="en-US" dirty="0" err="1" smtClean="0"/>
              <a:t>GnRH</a:t>
            </a:r>
            <a:r>
              <a:rPr lang="en-US" dirty="0" smtClean="0"/>
              <a:t> protocols)</a:t>
            </a:r>
            <a:br>
              <a:rPr lang="en-US" dirty="0" smtClean="0"/>
            </a:br>
            <a:endParaRPr lang="en-US" dirty="0" smtClean="0"/>
          </a:p>
          <a:p>
            <a:pPr algn="l" rtl="0" eaLnBrk="1" hangingPunct="1">
              <a:defRPr/>
            </a:pPr>
            <a:r>
              <a:rPr lang="en-US" dirty="0" smtClean="0"/>
              <a:t>Naturally occurring hormone that stimulates the release of LH and FSH that stimulates follicular development</a:t>
            </a:r>
            <a:br>
              <a:rPr lang="en-US" dirty="0" smtClean="0"/>
            </a:br>
            <a:endParaRPr lang="en-US" dirty="0" smtClean="0"/>
          </a:p>
          <a:p>
            <a:pPr algn="l" rtl="0" eaLnBrk="1" hangingPunct="1">
              <a:defRPr/>
            </a:pPr>
            <a:r>
              <a:rPr lang="en-US" dirty="0" smtClean="0"/>
              <a:t>Protocols include </a:t>
            </a:r>
            <a:r>
              <a:rPr lang="en-US" dirty="0" err="1" smtClean="0"/>
              <a:t>Ovsynch</a:t>
            </a:r>
            <a:r>
              <a:rPr lang="en-US" dirty="0" smtClean="0"/>
              <a:t> and </a:t>
            </a:r>
            <a:r>
              <a:rPr lang="en-US" dirty="0" err="1" smtClean="0"/>
              <a:t>Cosynch</a:t>
            </a:r>
            <a:endParaRPr lang="en-US" dirty="0" smtClean="0"/>
          </a:p>
          <a:p>
            <a:pPr lvl="1" algn="l" rtl="0" eaLnBrk="1" hangingPunct="1">
              <a:buFontTx/>
              <a:buNone/>
              <a:defRPr/>
            </a:pPr>
            <a:endParaRPr lang="en-US" dirty="0" smtClean="0">
              <a:latin typeface="Palatino Linotype" pitchFamily="18" charset="0"/>
            </a:endParaRPr>
          </a:p>
        </p:txBody>
      </p:sp>
    </p:spTree>
    <p:extLst>
      <p:ext uri="{BB962C8B-B14F-4D97-AF65-F5344CB8AC3E}">
        <p14:creationId xmlns:p14="http://schemas.microsoft.com/office/powerpoint/2010/main" val="2559536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dirty="0" smtClean="0">
                <a:latin typeface="Comic Sans MS" pitchFamily="66" charset="0"/>
              </a:rPr>
              <a:t>Synchronization methods</a:t>
            </a:r>
          </a:p>
        </p:txBody>
      </p:sp>
      <p:sp>
        <p:nvSpPr>
          <p:cNvPr id="12291" name="Rectangle 3"/>
          <p:cNvSpPr>
            <a:spLocks noGrp="1" noChangeArrowheads="1"/>
          </p:cNvSpPr>
          <p:nvPr>
            <p:ph idx="1"/>
          </p:nvPr>
        </p:nvSpPr>
        <p:spPr/>
        <p:txBody>
          <a:bodyPr/>
          <a:lstStyle/>
          <a:p>
            <a:pPr algn="l" rtl="0" eaLnBrk="1" hangingPunct="1">
              <a:buFont typeface="Wingdings" pitchFamily="2" charset="2"/>
              <a:buNone/>
              <a:defRPr/>
            </a:pPr>
            <a:r>
              <a:rPr lang="en-US" dirty="0" smtClean="0"/>
              <a:t>Prostaglandins</a:t>
            </a:r>
          </a:p>
          <a:p>
            <a:pPr lvl="1" algn="l" rtl="0" eaLnBrk="1" hangingPunct="1">
              <a:defRPr/>
            </a:pPr>
            <a:r>
              <a:rPr lang="en-US" dirty="0" smtClean="0"/>
              <a:t>Naturally occurring hormone that causes regression of the CL (</a:t>
            </a:r>
            <a:r>
              <a:rPr lang="en-US" dirty="0" err="1" smtClean="0"/>
              <a:t>luteolysis</a:t>
            </a:r>
            <a:r>
              <a:rPr lang="en-US" dirty="0" smtClean="0"/>
              <a:t>) and decreases progesterone secretion which results in a return to estrus</a:t>
            </a:r>
          </a:p>
          <a:p>
            <a:pPr lvl="1" algn="l" rtl="0" eaLnBrk="1" hangingPunct="1">
              <a:defRPr/>
            </a:pPr>
            <a:r>
              <a:rPr lang="en-US" dirty="0" smtClean="0"/>
              <a:t>Can expect estrus within two days following injection</a:t>
            </a:r>
          </a:p>
          <a:p>
            <a:pPr lvl="1" algn="l" rtl="0" eaLnBrk="1" hangingPunct="1">
              <a:defRPr/>
            </a:pPr>
            <a:r>
              <a:rPr lang="en-US" dirty="0" smtClean="0"/>
              <a:t>Protocols include PGF one-shot method and PGF two-shot method</a:t>
            </a:r>
          </a:p>
        </p:txBody>
      </p:sp>
    </p:spTree>
    <p:extLst>
      <p:ext uri="{BB962C8B-B14F-4D97-AF65-F5344CB8AC3E}">
        <p14:creationId xmlns:p14="http://schemas.microsoft.com/office/powerpoint/2010/main" val="2936180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latin typeface="Comic Sans MS" pitchFamily="66" charset="0"/>
              </a:rPr>
              <a:t>Synchronization methods</a:t>
            </a:r>
          </a:p>
        </p:txBody>
      </p:sp>
      <p:sp>
        <p:nvSpPr>
          <p:cNvPr id="13315" name="Rectangle 3"/>
          <p:cNvSpPr>
            <a:spLocks noGrp="1" noChangeArrowheads="1"/>
          </p:cNvSpPr>
          <p:nvPr>
            <p:ph idx="1"/>
          </p:nvPr>
        </p:nvSpPr>
        <p:spPr/>
        <p:txBody>
          <a:bodyPr/>
          <a:lstStyle/>
          <a:p>
            <a:pPr algn="l" rtl="0" eaLnBrk="1" hangingPunct="1">
              <a:buFont typeface="Wingdings" pitchFamily="2" charset="2"/>
              <a:buNone/>
              <a:defRPr/>
            </a:pPr>
            <a:r>
              <a:rPr lang="en-US" dirty="0" err="1" smtClean="0"/>
              <a:t>Progestins</a:t>
            </a:r>
            <a:endParaRPr lang="en-US" dirty="0" smtClean="0"/>
          </a:p>
          <a:p>
            <a:pPr algn="l" rtl="0" eaLnBrk="1" hangingPunct="1">
              <a:defRPr/>
            </a:pPr>
            <a:r>
              <a:rPr lang="en-US" dirty="0" smtClean="0"/>
              <a:t>Form of progesterone that extends the period of time progesterone is present and prevents animal from coming into heat</a:t>
            </a:r>
            <a:br>
              <a:rPr lang="en-US" dirty="0" smtClean="0"/>
            </a:br>
            <a:endParaRPr lang="en-US" dirty="0" smtClean="0"/>
          </a:p>
          <a:p>
            <a:pPr algn="l" rtl="0" eaLnBrk="1" hangingPunct="1">
              <a:defRPr/>
            </a:pPr>
            <a:r>
              <a:rPr lang="en-US" dirty="0" smtClean="0"/>
              <a:t>Protocols include </a:t>
            </a:r>
            <a:r>
              <a:rPr lang="en-US" dirty="0" err="1" smtClean="0"/>
              <a:t>MGA+prostaglandin</a:t>
            </a:r>
            <a:r>
              <a:rPr lang="en-US" dirty="0" smtClean="0"/>
              <a:t> and CIDR </a:t>
            </a:r>
          </a:p>
        </p:txBody>
      </p:sp>
    </p:spTree>
    <p:extLst>
      <p:ext uri="{BB962C8B-B14F-4D97-AF65-F5344CB8AC3E}">
        <p14:creationId xmlns:p14="http://schemas.microsoft.com/office/powerpoint/2010/main" val="4211149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توحيد الشبق</Template>
  <TotalTime>7</TotalTime>
  <Words>622</Words>
  <Application>Microsoft Office PowerPoint</Application>
  <PresentationFormat>عرض على الشاشة (3:4)‏</PresentationFormat>
  <Paragraphs>149</Paragraphs>
  <Slides>24</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24</vt:i4>
      </vt:variant>
    </vt:vector>
  </HeadingPairs>
  <TitlesOfParts>
    <vt:vector size="26" baseType="lpstr">
      <vt:lpstr>Slit</vt:lpstr>
      <vt:lpstr>Adobe PhotoDeluxe Business Edition Image</vt:lpstr>
      <vt:lpstr>Estrous Synchronization </vt:lpstr>
      <vt:lpstr>Estrous Synchronization</vt:lpstr>
      <vt:lpstr>Why synchronize?</vt:lpstr>
      <vt:lpstr>Advantages of implementing a synchronization program</vt:lpstr>
      <vt:lpstr>Basis for Synchronization of Estrus</vt:lpstr>
      <vt:lpstr>عرض تقديمي في PowerPoint</vt:lpstr>
      <vt:lpstr>Synchronization Methods</vt:lpstr>
      <vt:lpstr>Synchronization methods</vt:lpstr>
      <vt:lpstr>Synchronization methods</vt:lpstr>
      <vt:lpstr>Synchronization methods:  drug trade names and effectiveness</vt:lpstr>
      <vt:lpstr>Synchronization methods: drug trade names and effectiveness</vt:lpstr>
      <vt:lpstr>عرض تقديمي في PowerPoint</vt:lpstr>
      <vt:lpstr>One Injection of PGF</vt:lpstr>
      <vt:lpstr>عرض تقديمي في PowerPoint</vt:lpstr>
      <vt:lpstr>Two Injections of PGF</vt:lpstr>
      <vt:lpstr>عرض تقديمي في PowerPoint</vt:lpstr>
      <vt:lpstr>MGA and Prostaglandin</vt:lpstr>
      <vt:lpstr>عرض تقديمي في PowerPoint</vt:lpstr>
      <vt:lpstr>CIDR</vt:lpstr>
      <vt:lpstr>عرض تقديمي في PowerPoint</vt:lpstr>
      <vt:lpstr>GnRH </vt:lpstr>
      <vt:lpstr>Synchronization in the Mare</vt:lpstr>
      <vt:lpstr>Synchronization in the Sow</vt:lpstr>
      <vt:lpstr>Synchronization in the Ewe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Estrous Synchronization Superovulation and Embryo Transfer</dc:title>
  <dc:creator>hp</dc:creator>
  <cp:lastModifiedBy>ALI SAHIUNY</cp:lastModifiedBy>
  <cp:revision>19</cp:revision>
  <dcterms:created xsi:type="dcterms:W3CDTF">2019-03-11T20:40:40Z</dcterms:created>
  <dcterms:modified xsi:type="dcterms:W3CDTF">2019-03-11T20:54:59Z</dcterms:modified>
</cp:coreProperties>
</file>